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3"/>
  </p:notesMasterIdLst>
  <p:sldIdLst>
    <p:sldId id="257" r:id="rId2"/>
    <p:sldId id="291" r:id="rId3"/>
    <p:sldId id="292" r:id="rId4"/>
    <p:sldId id="297" r:id="rId5"/>
    <p:sldId id="295" r:id="rId6"/>
    <p:sldId id="309" r:id="rId7"/>
    <p:sldId id="301" r:id="rId8"/>
    <p:sldId id="306" r:id="rId9"/>
    <p:sldId id="310" r:id="rId10"/>
    <p:sldId id="302" r:id="rId11"/>
    <p:sldId id="261" r:id="rId12"/>
    <p:sldId id="303" r:id="rId13"/>
    <p:sldId id="311" r:id="rId14"/>
    <p:sldId id="314" r:id="rId15"/>
    <p:sldId id="312" r:id="rId16"/>
    <p:sldId id="313" r:id="rId17"/>
    <p:sldId id="307" r:id="rId18"/>
    <p:sldId id="308" r:id="rId19"/>
    <p:sldId id="315" r:id="rId20"/>
    <p:sldId id="269" r:id="rId21"/>
    <p:sldId id="304" r:id="rId22"/>
  </p:sldIdLst>
  <p:sldSz cx="9144000" cy="5143500" type="screen16x9"/>
  <p:notesSz cx="6858000" cy="9144000"/>
  <p:embeddedFontLst>
    <p:embeddedFont>
      <p:font typeface="Aldhabi" panose="02000000000000000000" pitchFamily="2" charset="0"/>
      <p:regular r:id="rId24"/>
    </p:embeddedFont>
    <p:embeddedFont>
      <p:font typeface="Bebas Neue" panose="020B0606020202050201" pitchFamily="34" charset="0"/>
      <p:regular r:id="rId25"/>
    </p:embeddedFont>
    <p:embeddedFont>
      <p:font typeface="Calibri" panose="020F0502020204030204" pitchFamily="34" charset="0"/>
      <p:regular r:id="rId26"/>
      <p:bold r:id="rId27"/>
      <p:italic r:id="rId28"/>
      <p:boldItalic r:id="rId29"/>
    </p:embeddedFont>
    <p:embeddedFont>
      <p:font typeface="Montserrat" panose="02000000000000000000" pitchFamily="2" charset="0"/>
      <p:regular r:id="rId30"/>
      <p:bold r:id="rId31"/>
      <p:italic r:id="rId32"/>
      <p:boldItalic r:id="rId33"/>
    </p:embeddedFont>
    <p:embeddedFont>
      <p:font typeface="Montserrat Black" panose="02000000000000000000" pitchFamily="2" charset="0"/>
      <p:bold r:id="rId34"/>
      <p:boldItalic r:id="rId35"/>
    </p:embeddedFont>
    <p:embeddedFont>
      <p:font typeface="Montserrat Light" panose="02000000000000000000" pitchFamily="2" charset="0"/>
      <p:regular r:id="rId36"/>
      <p:italic r:id="rId37"/>
    </p:embeddedFont>
    <p:embeddedFont>
      <p:font typeface="Nunito Light" panose="02000000000000000000" pitchFamily="2" charset="0"/>
      <p:regular r:id="rId38"/>
      <p:italic r:id="rId39"/>
    </p:embeddedFont>
    <p:embeddedFont>
      <p:font typeface="Open Sans"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4AFC9C-49E7-425D-8E8C-E4E9B9BFE359}">
  <a:tblStyle styleId="{294AFC9C-49E7-425D-8E8C-E4E9B9BFE3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1267C97-F99B-4B11-863E-A5833BFADD3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47" autoAdjust="0"/>
    <p:restoredTop sz="94660"/>
  </p:normalViewPr>
  <p:slideViewPr>
    <p:cSldViewPr snapToGrid="0">
      <p:cViewPr varScale="1">
        <p:scale>
          <a:sx n="107" d="100"/>
          <a:sy n="107" d="100"/>
        </p:scale>
        <p:origin x="35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3.fntdata" /><Relationship Id="rId39" Type="http://schemas.openxmlformats.org/officeDocument/2006/relationships/font" Target="fonts/font16.fntdata"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font" Target="fonts/font11.fntdata" /><Relationship Id="rId42" Type="http://schemas.openxmlformats.org/officeDocument/2006/relationships/font" Target="fonts/font19.fntdata" /><Relationship Id="rId47"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2.fntdata" /><Relationship Id="rId33" Type="http://schemas.openxmlformats.org/officeDocument/2006/relationships/font" Target="fonts/font10.fntdata" /><Relationship Id="rId38" Type="http://schemas.openxmlformats.org/officeDocument/2006/relationships/font" Target="fonts/font15.fntdata" /><Relationship Id="rId46"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font" Target="fonts/font6.fntdata" /><Relationship Id="rId41" Type="http://schemas.openxmlformats.org/officeDocument/2006/relationships/font" Target="fonts/font18.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1.fntdata" /><Relationship Id="rId32" Type="http://schemas.openxmlformats.org/officeDocument/2006/relationships/font" Target="fonts/font9.fntdata" /><Relationship Id="rId37" Type="http://schemas.openxmlformats.org/officeDocument/2006/relationships/font" Target="fonts/font14.fntdata" /><Relationship Id="rId40" Type="http://schemas.openxmlformats.org/officeDocument/2006/relationships/font" Target="fonts/font17.fntdata" /><Relationship Id="rId45"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notesMaster" Target="notesMasters/notesMaster1.xml" /><Relationship Id="rId28" Type="http://schemas.openxmlformats.org/officeDocument/2006/relationships/font" Target="fonts/font5.fntdata" /><Relationship Id="rId36" Type="http://schemas.openxmlformats.org/officeDocument/2006/relationships/font" Target="fonts/font13.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8.fntdata" /><Relationship Id="rId44"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font" Target="fonts/font4.fntdata" /><Relationship Id="rId30" Type="http://schemas.openxmlformats.org/officeDocument/2006/relationships/font" Target="fonts/font7.fntdata" /><Relationship Id="rId35" Type="http://schemas.openxmlformats.org/officeDocument/2006/relationships/font" Target="fonts/font12.fntdata" /><Relationship Id="rId43" Type="http://schemas.openxmlformats.org/officeDocument/2006/relationships/font" Target="fonts/font20.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22463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56e698cb0c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56e698cb0c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 name="Google Shape;15;p3"/>
          <p:cNvGrpSpPr/>
          <p:nvPr/>
        </p:nvGrpSpPr>
        <p:grpSpPr>
          <a:xfrm>
            <a:off x="5175689" y="2774776"/>
            <a:ext cx="5036265" cy="4113315"/>
            <a:chOff x="4780389" y="2513201"/>
            <a:chExt cx="5036265" cy="4113315"/>
          </a:xfrm>
        </p:grpSpPr>
        <p:grpSp>
          <p:nvGrpSpPr>
            <p:cNvPr id="16" name="Google Shape;16;p3"/>
            <p:cNvGrpSpPr/>
            <p:nvPr/>
          </p:nvGrpSpPr>
          <p:grpSpPr>
            <a:xfrm>
              <a:off x="4780389" y="2513201"/>
              <a:ext cx="5036265" cy="4113315"/>
              <a:chOff x="4673664" y="2214101"/>
              <a:chExt cx="5036265" cy="4113315"/>
            </a:xfrm>
          </p:grpSpPr>
          <p:sp>
            <p:nvSpPr>
              <p:cNvPr id="17" name="Google Shape;17;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4673664" y="2214101"/>
                <a:ext cx="5036265" cy="4113315"/>
                <a:chOff x="4673664" y="2214101"/>
                <a:chExt cx="5036265" cy="4113315"/>
              </a:xfrm>
            </p:grpSpPr>
            <p:grpSp>
              <p:nvGrpSpPr>
                <p:cNvPr id="19" name="Google Shape;19;p3"/>
                <p:cNvGrpSpPr/>
                <p:nvPr/>
              </p:nvGrpSpPr>
              <p:grpSpPr>
                <a:xfrm>
                  <a:off x="4673664" y="2214101"/>
                  <a:ext cx="5036265" cy="4113315"/>
                  <a:chOff x="3825164" y="427026"/>
                  <a:chExt cx="5036265" cy="4113315"/>
                </a:xfrm>
              </p:grpSpPr>
              <p:sp>
                <p:nvSpPr>
                  <p:cNvPr id="20" name="Google Shape;20;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 name="Google Shape;56;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2951589" y="-2707787"/>
            <a:ext cx="5036265" cy="4113315"/>
            <a:chOff x="4780389" y="2513201"/>
            <a:chExt cx="5036265" cy="4113315"/>
          </a:xfrm>
        </p:grpSpPr>
        <p:grpSp>
          <p:nvGrpSpPr>
            <p:cNvPr id="60" name="Google Shape;60;p3"/>
            <p:cNvGrpSpPr/>
            <p:nvPr/>
          </p:nvGrpSpPr>
          <p:grpSpPr>
            <a:xfrm>
              <a:off x="4780389" y="2513201"/>
              <a:ext cx="5036265" cy="4113315"/>
              <a:chOff x="4673664" y="2214101"/>
              <a:chExt cx="5036265" cy="4113315"/>
            </a:xfrm>
          </p:grpSpPr>
          <p:sp>
            <p:nvSpPr>
              <p:cNvPr id="61" name="Google Shape;61;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3"/>
              <p:cNvGrpSpPr/>
              <p:nvPr/>
            </p:nvGrpSpPr>
            <p:grpSpPr>
              <a:xfrm>
                <a:off x="4673664" y="2214101"/>
                <a:ext cx="5036265" cy="4113315"/>
                <a:chOff x="4673664" y="2214101"/>
                <a:chExt cx="5036265" cy="4113315"/>
              </a:xfrm>
            </p:grpSpPr>
            <p:grpSp>
              <p:nvGrpSpPr>
                <p:cNvPr id="63" name="Google Shape;63;p3"/>
                <p:cNvGrpSpPr/>
                <p:nvPr/>
              </p:nvGrpSpPr>
              <p:grpSpPr>
                <a:xfrm>
                  <a:off x="4673664" y="2214101"/>
                  <a:ext cx="5036265" cy="4113315"/>
                  <a:chOff x="3825164" y="427026"/>
                  <a:chExt cx="5036265" cy="4113315"/>
                </a:xfrm>
              </p:grpSpPr>
              <p:sp>
                <p:nvSpPr>
                  <p:cNvPr id="64" name="Google Shape;64;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 name="Google Shape;100;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7184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177205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3"/>
        <p:cNvGrpSpPr/>
        <p:nvPr/>
      </p:nvGrpSpPr>
      <p:grpSpPr>
        <a:xfrm>
          <a:off x="0" y="0"/>
          <a:ext cx="0" cy="0"/>
          <a:chOff x="0" y="0"/>
          <a:chExt cx="0" cy="0"/>
        </a:xfrm>
      </p:grpSpPr>
      <p:sp>
        <p:nvSpPr>
          <p:cNvPr id="104" name="Google Shape;104;p4"/>
          <p:cNvSpPr txBox="1">
            <a:spLocks noGrp="1"/>
          </p:cNvSpPr>
          <p:nvPr>
            <p:ph type="title"/>
          </p:nvPr>
        </p:nvSpPr>
        <p:spPr>
          <a:xfrm>
            <a:off x="720000" y="539500"/>
            <a:ext cx="7704000" cy="10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5" name="Google Shape;105;p4"/>
          <p:cNvSpPr txBox="1">
            <a:spLocks noGrp="1"/>
          </p:cNvSpPr>
          <p:nvPr>
            <p:ph type="body" idx="1"/>
          </p:nvPr>
        </p:nvSpPr>
        <p:spPr>
          <a:xfrm>
            <a:off x="720000" y="1660600"/>
            <a:ext cx="7704000" cy="227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Montserrat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6"/>
        <p:cNvGrpSpPr/>
        <p:nvPr/>
      </p:nvGrpSpPr>
      <p:grpSpPr>
        <a:xfrm>
          <a:off x="0" y="0"/>
          <a:ext cx="0" cy="0"/>
          <a:chOff x="0" y="0"/>
          <a:chExt cx="0" cy="0"/>
        </a:xfrm>
      </p:grpSpPr>
      <p:sp>
        <p:nvSpPr>
          <p:cNvPr id="107" name="Google Shape;107;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8" name="Google Shape;108;p5"/>
          <p:cNvSpPr txBox="1">
            <a:spLocks noGrp="1"/>
          </p:cNvSpPr>
          <p:nvPr>
            <p:ph type="subTitle" idx="1"/>
          </p:nvPr>
        </p:nvSpPr>
        <p:spPr>
          <a:xfrm>
            <a:off x="5055188" y="3185018"/>
            <a:ext cx="2505600" cy="11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9" name="Google Shape;109;p5"/>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0" name="Google Shape;110;p5"/>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 name="Google Shape;111;p5"/>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12" name="Google Shape;112;p5"/>
          <p:cNvGrpSpPr/>
          <p:nvPr/>
        </p:nvGrpSpPr>
        <p:grpSpPr>
          <a:xfrm>
            <a:off x="7421542" y="-507956"/>
            <a:ext cx="2532725" cy="1881750"/>
            <a:chOff x="7221517" y="-507956"/>
            <a:chExt cx="2532725" cy="1881750"/>
          </a:xfrm>
        </p:grpSpPr>
        <p:sp>
          <p:nvSpPr>
            <p:cNvPr id="113" name="Google Shape;113;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5"/>
          <p:cNvGrpSpPr/>
          <p:nvPr/>
        </p:nvGrpSpPr>
        <p:grpSpPr>
          <a:xfrm>
            <a:off x="-884258" y="4092619"/>
            <a:ext cx="2532725" cy="1881750"/>
            <a:chOff x="7221517" y="-507956"/>
            <a:chExt cx="2532725" cy="1881750"/>
          </a:xfrm>
        </p:grpSpPr>
        <p:sp>
          <p:nvSpPr>
            <p:cNvPr id="124" name="Google Shape;124;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4"/>
        <p:cNvGrpSpPr/>
        <p:nvPr/>
      </p:nvGrpSpPr>
      <p:grpSpPr>
        <a:xfrm>
          <a:off x="0" y="0"/>
          <a:ext cx="0" cy="0"/>
          <a:chOff x="0" y="0"/>
          <a:chExt cx="0" cy="0"/>
        </a:xfrm>
      </p:grpSpPr>
      <p:sp>
        <p:nvSpPr>
          <p:cNvPr id="135" name="Google Shape;135;p6"/>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7"/>
        <p:cNvGrpSpPr/>
        <p:nvPr/>
      </p:nvGrpSpPr>
      <p:grpSpPr>
        <a:xfrm>
          <a:off x="0" y="0"/>
          <a:ext cx="0" cy="0"/>
          <a:chOff x="0" y="0"/>
          <a:chExt cx="0" cy="0"/>
        </a:xfrm>
      </p:grpSpPr>
      <p:sp>
        <p:nvSpPr>
          <p:cNvPr id="228" name="Google Shape;228;p8"/>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29" name="Google Shape;229;p8"/>
          <p:cNvGrpSpPr/>
          <p:nvPr/>
        </p:nvGrpSpPr>
        <p:grpSpPr>
          <a:xfrm>
            <a:off x="5478864" y="2056701"/>
            <a:ext cx="5036265" cy="4113315"/>
            <a:chOff x="4780389" y="2513201"/>
            <a:chExt cx="5036265" cy="4113315"/>
          </a:xfrm>
        </p:grpSpPr>
        <p:grpSp>
          <p:nvGrpSpPr>
            <p:cNvPr id="230" name="Google Shape;230;p8"/>
            <p:cNvGrpSpPr/>
            <p:nvPr/>
          </p:nvGrpSpPr>
          <p:grpSpPr>
            <a:xfrm>
              <a:off x="4780389" y="2513201"/>
              <a:ext cx="5036265" cy="4113315"/>
              <a:chOff x="4673664" y="2214101"/>
              <a:chExt cx="5036265" cy="4113315"/>
            </a:xfrm>
          </p:grpSpPr>
          <p:sp>
            <p:nvSpPr>
              <p:cNvPr id="231" name="Google Shape;231;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8"/>
              <p:cNvGrpSpPr/>
              <p:nvPr/>
            </p:nvGrpSpPr>
            <p:grpSpPr>
              <a:xfrm>
                <a:off x="4673664" y="2214101"/>
                <a:ext cx="5036265" cy="4113315"/>
                <a:chOff x="4673664" y="2214101"/>
                <a:chExt cx="5036265" cy="4113315"/>
              </a:xfrm>
            </p:grpSpPr>
            <p:grpSp>
              <p:nvGrpSpPr>
                <p:cNvPr id="233" name="Google Shape;233;p8"/>
                <p:cNvGrpSpPr/>
                <p:nvPr/>
              </p:nvGrpSpPr>
              <p:grpSpPr>
                <a:xfrm>
                  <a:off x="4673664" y="2214101"/>
                  <a:ext cx="5036265" cy="4113315"/>
                  <a:chOff x="3825164" y="427026"/>
                  <a:chExt cx="5036265" cy="4113315"/>
                </a:xfrm>
              </p:grpSpPr>
              <p:sp>
                <p:nvSpPr>
                  <p:cNvPr id="234" name="Google Shape;234;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0" name="Google Shape;270;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8"/>
          <p:cNvGrpSpPr/>
          <p:nvPr/>
        </p:nvGrpSpPr>
        <p:grpSpPr>
          <a:xfrm>
            <a:off x="-128336" y="-2516262"/>
            <a:ext cx="5036265" cy="4113315"/>
            <a:chOff x="4780389" y="2513201"/>
            <a:chExt cx="5036265" cy="4113315"/>
          </a:xfrm>
        </p:grpSpPr>
        <p:grpSp>
          <p:nvGrpSpPr>
            <p:cNvPr id="274" name="Google Shape;274;p8"/>
            <p:cNvGrpSpPr/>
            <p:nvPr/>
          </p:nvGrpSpPr>
          <p:grpSpPr>
            <a:xfrm>
              <a:off x="4780389" y="2513201"/>
              <a:ext cx="5036265" cy="4113315"/>
              <a:chOff x="4673664" y="2214101"/>
              <a:chExt cx="5036265" cy="4113315"/>
            </a:xfrm>
          </p:grpSpPr>
          <p:sp>
            <p:nvSpPr>
              <p:cNvPr id="275" name="Google Shape;275;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 name="Google Shape;276;p8"/>
              <p:cNvGrpSpPr/>
              <p:nvPr/>
            </p:nvGrpSpPr>
            <p:grpSpPr>
              <a:xfrm>
                <a:off x="4673664" y="2214101"/>
                <a:ext cx="5036265" cy="4113315"/>
                <a:chOff x="4673664" y="2214101"/>
                <a:chExt cx="5036265" cy="4113315"/>
              </a:xfrm>
            </p:grpSpPr>
            <p:grpSp>
              <p:nvGrpSpPr>
                <p:cNvPr id="277" name="Google Shape;277;p8"/>
                <p:cNvGrpSpPr/>
                <p:nvPr/>
              </p:nvGrpSpPr>
              <p:grpSpPr>
                <a:xfrm>
                  <a:off x="4673664" y="2214101"/>
                  <a:ext cx="5036265" cy="4113315"/>
                  <a:chOff x="3825164" y="427026"/>
                  <a:chExt cx="5036265" cy="4113315"/>
                </a:xfrm>
              </p:grpSpPr>
              <p:sp>
                <p:nvSpPr>
                  <p:cNvPr id="278" name="Google Shape;278;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4" name="Google Shape;314;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7"/>
        <p:cNvGrpSpPr/>
        <p:nvPr/>
      </p:nvGrpSpPr>
      <p:grpSpPr>
        <a:xfrm>
          <a:off x="0" y="0"/>
          <a:ext cx="0" cy="0"/>
          <a:chOff x="0" y="0"/>
          <a:chExt cx="0" cy="0"/>
        </a:xfrm>
      </p:grpSpPr>
      <p:sp>
        <p:nvSpPr>
          <p:cNvPr id="318" name="Google Shape;318;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319" name="Google Shape;31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0"/>
        <p:cNvGrpSpPr/>
        <p:nvPr/>
      </p:nvGrpSpPr>
      <p:grpSpPr>
        <a:xfrm>
          <a:off x="0" y="0"/>
          <a:ext cx="0" cy="0"/>
          <a:chOff x="0" y="0"/>
          <a:chExt cx="0" cy="0"/>
        </a:xfrm>
      </p:grpSpPr>
      <p:sp>
        <p:nvSpPr>
          <p:cNvPr id="321" name="Google Shape;321;p10"/>
          <p:cNvSpPr txBox="1">
            <a:spLocks noGrp="1"/>
          </p:cNvSpPr>
          <p:nvPr>
            <p:ph type="title"/>
          </p:nvPr>
        </p:nvSpPr>
        <p:spPr>
          <a:xfrm>
            <a:off x="713225" y="3502900"/>
            <a:ext cx="5202300" cy="1045200"/>
          </a:xfrm>
          <a:prstGeom prst="rect">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grpSp>
        <p:nvGrpSpPr>
          <p:cNvPr id="322" name="Google Shape;322;p10"/>
          <p:cNvGrpSpPr/>
          <p:nvPr/>
        </p:nvGrpSpPr>
        <p:grpSpPr>
          <a:xfrm rot="10800000">
            <a:off x="6825617" y="-226461"/>
            <a:ext cx="3485298" cy="1363521"/>
            <a:chOff x="5000328" y="4413931"/>
            <a:chExt cx="3485298" cy="1363521"/>
          </a:xfrm>
        </p:grpSpPr>
        <p:grpSp>
          <p:nvGrpSpPr>
            <p:cNvPr id="323" name="Google Shape;323;p10"/>
            <p:cNvGrpSpPr/>
            <p:nvPr/>
          </p:nvGrpSpPr>
          <p:grpSpPr>
            <a:xfrm>
              <a:off x="5000328" y="4413931"/>
              <a:ext cx="3485298" cy="1363521"/>
              <a:chOff x="4151828" y="2626856"/>
              <a:chExt cx="3485298" cy="1363521"/>
            </a:xfrm>
          </p:grpSpPr>
          <p:sp>
            <p:nvSpPr>
              <p:cNvPr id="324" name="Google Shape;324;p10"/>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10"/>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0"/>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0"/>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6"/>
        <p:cNvGrpSpPr/>
        <p:nvPr/>
      </p:nvGrpSpPr>
      <p:grpSpPr>
        <a:xfrm>
          <a:off x="0" y="0"/>
          <a:ext cx="0" cy="0"/>
          <a:chOff x="0" y="0"/>
          <a:chExt cx="0" cy="0"/>
        </a:xfrm>
      </p:grpSpPr>
      <p:sp>
        <p:nvSpPr>
          <p:cNvPr id="337" name="Google Shape;337;p11"/>
          <p:cNvSpPr txBox="1">
            <a:spLocks noGrp="1"/>
          </p:cNvSpPr>
          <p:nvPr>
            <p:ph type="title" hasCustomPrompt="1"/>
          </p:nvPr>
        </p:nvSpPr>
        <p:spPr>
          <a:xfrm>
            <a:off x="1284000" y="1707525"/>
            <a:ext cx="6576000" cy="155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38" name="Google Shape;338;p11"/>
          <p:cNvSpPr txBox="1">
            <a:spLocks noGrp="1"/>
          </p:cNvSpPr>
          <p:nvPr>
            <p:ph type="subTitle" idx="1"/>
          </p:nvPr>
        </p:nvSpPr>
        <p:spPr>
          <a:xfrm>
            <a:off x="1284000" y="3259075"/>
            <a:ext cx="6576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339" name="Google Shape;339;p11"/>
          <p:cNvGrpSpPr/>
          <p:nvPr/>
        </p:nvGrpSpPr>
        <p:grpSpPr>
          <a:xfrm rot="10800000">
            <a:off x="4305914" y="3662226"/>
            <a:ext cx="5036265" cy="4113315"/>
            <a:chOff x="4780389" y="2513201"/>
            <a:chExt cx="5036265" cy="4113315"/>
          </a:xfrm>
        </p:grpSpPr>
        <p:grpSp>
          <p:nvGrpSpPr>
            <p:cNvPr id="340" name="Google Shape;340;p11"/>
            <p:cNvGrpSpPr/>
            <p:nvPr/>
          </p:nvGrpSpPr>
          <p:grpSpPr>
            <a:xfrm>
              <a:off x="4780389" y="2513201"/>
              <a:ext cx="5036265" cy="4113315"/>
              <a:chOff x="4673664" y="2214101"/>
              <a:chExt cx="5036265" cy="4113315"/>
            </a:xfrm>
          </p:grpSpPr>
          <p:sp>
            <p:nvSpPr>
              <p:cNvPr id="341" name="Google Shape;341;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11"/>
              <p:cNvGrpSpPr/>
              <p:nvPr/>
            </p:nvGrpSpPr>
            <p:grpSpPr>
              <a:xfrm>
                <a:off x="4673664" y="2214101"/>
                <a:ext cx="5036265" cy="4113315"/>
                <a:chOff x="4673664" y="2214101"/>
                <a:chExt cx="5036265" cy="4113315"/>
              </a:xfrm>
            </p:grpSpPr>
            <p:grpSp>
              <p:nvGrpSpPr>
                <p:cNvPr id="343" name="Google Shape;343;p11"/>
                <p:cNvGrpSpPr/>
                <p:nvPr/>
              </p:nvGrpSpPr>
              <p:grpSpPr>
                <a:xfrm>
                  <a:off x="4673664" y="2214101"/>
                  <a:ext cx="5036265" cy="4113315"/>
                  <a:chOff x="3825164" y="427026"/>
                  <a:chExt cx="5036265" cy="4113315"/>
                </a:xfrm>
              </p:grpSpPr>
              <p:sp>
                <p:nvSpPr>
                  <p:cNvPr id="344" name="Google Shape;344;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0" name="Google Shape;380;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11"/>
          <p:cNvGrpSpPr/>
          <p:nvPr/>
        </p:nvGrpSpPr>
        <p:grpSpPr>
          <a:xfrm>
            <a:off x="-128336" y="-2516262"/>
            <a:ext cx="5036265" cy="4113315"/>
            <a:chOff x="4780389" y="2513201"/>
            <a:chExt cx="5036265" cy="4113315"/>
          </a:xfrm>
        </p:grpSpPr>
        <p:grpSp>
          <p:nvGrpSpPr>
            <p:cNvPr id="384" name="Google Shape;384;p11"/>
            <p:cNvGrpSpPr/>
            <p:nvPr/>
          </p:nvGrpSpPr>
          <p:grpSpPr>
            <a:xfrm>
              <a:off x="4780389" y="2513201"/>
              <a:ext cx="5036265" cy="4113315"/>
              <a:chOff x="4673664" y="2214101"/>
              <a:chExt cx="5036265" cy="4113315"/>
            </a:xfrm>
          </p:grpSpPr>
          <p:sp>
            <p:nvSpPr>
              <p:cNvPr id="385" name="Google Shape;385;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11"/>
              <p:cNvGrpSpPr/>
              <p:nvPr/>
            </p:nvGrpSpPr>
            <p:grpSpPr>
              <a:xfrm>
                <a:off x="4673664" y="2214101"/>
                <a:ext cx="5036265" cy="4113315"/>
                <a:chOff x="4673664" y="2214101"/>
                <a:chExt cx="5036265" cy="4113315"/>
              </a:xfrm>
            </p:grpSpPr>
            <p:grpSp>
              <p:nvGrpSpPr>
                <p:cNvPr id="387" name="Google Shape;387;p11"/>
                <p:cNvGrpSpPr/>
                <p:nvPr/>
              </p:nvGrpSpPr>
              <p:grpSpPr>
                <a:xfrm>
                  <a:off x="4673664" y="2214101"/>
                  <a:ext cx="5036265" cy="4113315"/>
                  <a:chOff x="3825164" y="427026"/>
                  <a:chExt cx="5036265" cy="4113315"/>
                </a:xfrm>
              </p:grpSpPr>
              <p:sp>
                <p:nvSpPr>
                  <p:cNvPr id="388" name="Google Shape;388;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4" name="Google Shape;424;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62" r:id="rId10"/>
    <p:sldLayoutId id="214748366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0.xml" /></Relationships>
</file>

<file path=ppt/slides/_rels/slide10.xml.rels><?xml version="1.0" encoding="UTF-8" standalone="yes"?>
<Relationships xmlns="http://schemas.openxmlformats.org/package/2006/relationships"><Relationship Id="rId8" Type="http://schemas.microsoft.com/office/2007/relationships/hdphoto" Target="../media/hdphoto3.wdp" /><Relationship Id="rId3" Type="http://schemas.openxmlformats.org/officeDocument/2006/relationships/image" Target="../media/image5.png" /><Relationship Id="rId7" Type="http://schemas.openxmlformats.org/officeDocument/2006/relationships/image" Target="../media/image7.png" /><Relationship Id="rId2" Type="http://schemas.openxmlformats.org/officeDocument/2006/relationships/notesSlide" Target="../notesSlides/notesSlide1.xml" /><Relationship Id="rId1" Type="http://schemas.openxmlformats.org/officeDocument/2006/relationships/slideLayout" Target="../slideLayouts/slideLayout2.xml" /><Relationship Id="rId6" Type="http://schemas.microsoft.com/office/2007/relationships/hdphoto" Target="../media/hdphoto2.wdp" /><Relationship Id="rId5" Type="http://schemas.openxmlformats.org/officeDocument/2006/relationships/image" Target="../media/image6.png" /><Relationship Id="rId10" Type="http://schemas.microsoft.com/office/2007/relationships/hdphoto" Target="../media/hdphoto4.wdp" /><Relationship Id="rId4" Type="http://schemas.microsoft.com/office/2007/relationships/hdphoto" Target="../media/hdphoto1.wdp" /><Relationship Id="rId9" Type="http://schemas.openxmlformats.org/officeDocument/2006/relationships/image" Target="../media/image8.png" /></Relationships>
</file>

<file path=ppt/slides/_rels/slide11.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2.xml" /><Relationship Id="rId1" Type="http://schemas.openxmlformats.org/officeDocument/2006/relationships/slideLayout" Target="../slideLayouts/slideLayout4.xml" /><Relationship Id="rId4" Type="http://schemas.openxmlformats.org/officeDocument/2006/relationships/image" Target="../media/image10.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microsoft.com/office/2007/relationships/hdphoto" Target="../media/hdphoto5.wdp" /><Relationship Id="rId2" Type="http://schemas.openxmlformats.org/officeDocument/2006/relationships/image" Target="../media/image13.png" /><Relationship Id="rId1" Type="http://schemas.openxmlformats.org/officeDocument/2006/relationships/slideLayout" Target="../slideLayouts/slideLayout2.xml" /><Relationship Id="rId4" Type="http://schemas.openxmlformats.org/officeDocument/2006/relationships/image" Target="../media/image14.png" /></Relationships>
</file>

<file path=ppt/slides/_rels/slide18.xml.rels><?xml version="1.0" encoding="UTF-8" standalone="yes"?>
<Relationships xmlns="http://schemas.openxmlformats.org/package/2006/relationships"><Relationship Id="rId3" Type="http://schemas.microsoft.com/office/2007/relationships/hdphoto" Target="../media/hdphoto5.wdp" /><Relationship Id="rId2" Type="http://schemas.openxmlformats.org/officeDocument/2006/relationships/image" Target="../media/image13.png" /><Relationship Id="rId1" Type="http://schemas.openxmlformats.org/officeDocument/2006/relationships/slideLayout" Target="../slideLayouts/slideLayout2.xml" /><Relationship Id="rId4" Type="http://schemas.openxmlformats.org/officeDocument/2006/relationships/image" Target="../media/image15.png" /></Relationships>
</file>

<file path=ppt/slides/_rels/slide19.xml.rels><?xml version="1.0" encoding="UTF-8" standalone="yes"?>
<Relationships xmlns="http://schemas.openxmlformats.org/package/2006/relationships"><Relationship Id="rId3" Type="http://schemas.microsoft.com/office/2007/relationships/hdphoto" Target="../media/hdphoto5.wdp" /><Relationship Id="rId2" Type="http://schemas.openxmlformats.org/officeDocument/2006/relationships/image" Target="../media/image13.png" /><Relationship Id="rId1" Type="http://schemas.openxmlformats.org/officeDocument/2006/relationships/slideLayout" Target="../slideLayouts/slideLayout2.xml" /><Relationship Id="rId5" Type="http://schemas.openxmlformats.org/officeDocument/2006/relationships/image" Target="../media/image17.png" /><Relationship Id="rId4" Type="http://schemas.openxmlformats.org/officeDocument/2006/relationships/image" Target="../media/image16.png" /></Relationships>
</file>

<file path=ppt/slides/_rels/slide2.xml.rels><?xml version="1.0" encoding="UTF-8" standalone="yes"?>
<Relationships xmlns="http://schemas.openxmlformats.org/package/2006/relationships"><Relationship Id="rId2" Type="http://schemas.openxmlformats.org/officeDocument/2006/relationships/image" Target="../media/image2.gif"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hyperlink" Target="https://ieeexplore.ieee.org/document/9573939" TargetMode="External" /><Relationship Id="rId1" Type="http://schemas.openxmlformats.org/officeDocument/2006/relationships/slideLayout" Target="../slideLayouts/slideLayout11.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 /></Relationships>
</file>

<file path=ppt/slides/_rels/slide8.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tam at a Glance - GIT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4813" y="1784214"/>
            <a:ext cx="739616" cy="73961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164306" y="2431823"/>
            <a:ext cx="8361521" cy="400050"/>
          </a:xfrm>
        </p:spPr>
        <p:txBody>
          <a:bodyPr>
            <a:normAutofit fontScale="90000"/>
          </a:bodyPr>
          <a:lstStyle/>
          <a:p>
            <a:pPr algn="ctr"/>
            <a:r>
              <a:rPr lang="en-US" sz="2100" dirty="0">
                <a:latin typeface="Times New Roman" panose="02020603050405020304" pitchFamily="18" charset="0"/>
                <a:cs typeface="Times New Roman" panose="02020603050405020304" pitchFamily="18" charset="0"/>
              </a:rPr>
              <a:t>                  Department of Electrical, Electronics and Communication Engineering</a:t>
            </a:r>
            <a:br>
              <a:rPr lang="en-US" sz="2100" dirty="0">
                <a:latin typeface="Times New Roman" panose="02020603050405020304" pitchFamily="18" charset="0"/>
                <a:cs typeface="Times New Roman" panose="02020603050405020304" pitchFamily="18" charset="0"/>
              </a:rPr>
            </a:br>
            <a:r>
              <a:rPr lang="en-US" sz="2100" u="sng" dirty="0">
                <a:latin typeface="Times New Roman" panose="02020603050405020304" pitchFamily="18" charset="0"/>
                <a:cs typeface="Times New Roman" panose="02020603050405020304" pitchFamily="18" charset="0"/>
              </a:rPr>
              <a:t>GITAM Deemed to be University, Bengaluru</a:t>
            </a:r>
          </a:p>
        </p:txBody>
      </p:sp>
      <p:sp>
        <p:nvSpPr>
          <p:cNvPr id="3" name="Content Placeholder 2"/>
          <p:cNvSpPr>
            <a:spLocks noGrp="1"/>
          </p:cNvSpPr>
          <p:nvPr>
            <p:ph idx="1"/>
          </p:nvPr>
        </p:nvSpPr>
        <p:spPr>
          <a:xfrm>
            <a:off x="785814" y="3312080"/>
            <a:ext cx="3786186" cy="1489234"/>
          </a:xfrm>
        </p:spPr>
        <p:txBody>
          <a:bodyPr>
            <a:normAutofit fontScale="25000" lnSpcReduction="20000"/>
          </a:bodyPr>
          <a:lstStyle/>
          <a:p>
            <a:pPr marL="0" indent="0">
              <a:buNone/>
            </a:pPr>
            <a:endParaRPr lang="en-IN" u="sng" dirty="0"/>
          </a:p>
          <a:p>
            <a:pPr marL="0" indent="0">
              <a:buNone/>
            </a:pPr>
            <a:r>
              <a:rPr lang="en-US" altLang="en-IN" sz="5100" b="1" u="sng" dirty="0"/>
              <a:t>Project Team:</a:t>
            </a:r>
            <a:endParaRPr lang="en-US" altLang="en-IN" sz="5100" u="sng" dirty="0"/>
          </a:p>
          <a:p>
            <a:pPr marL="0" indent="0">
              <a:lnSpc>
                <a:spcPct val="170000"/>
              </a:lnSpc>
              <a:buNone/>
            </a:pPr>
            <a:r>
              <a:rPr lang="en-IN" sz="5100" dirty="0">
                <a:latin typeface="Times New Roman" panose="02020603050405020304" pitchFamily="18" charset="0"/>
                <a:cs typeface="Times New Roman" panose="02020603050405020304" pitchFamily="18" charset="0"/>
              </a:rPr>
              <a:t>Y V KARTHIK REDDY-322010401010</a:t>
            </a:r>
          </a:p>
          <a:p>
            <a:pPr marL="0" indent="0">
              <a:lnSpc>
                <a:spcPct val="170000"/>
              </a:lnSpc>
              <a:buNone/>
            </a:pPr>
            <a:r>
              <a:rPr lang="en-IN" sz="5100" dirty="0">
                <a:latin typeface="Times New Roman" panose="02020603050405020304" pitchFamily="18" charset="0"/>
                <a:cs typeface="Times New Roman" panose="02020603050405020304" pitchFamily="18" charset="0"/>
              </a:rPr>
              <a:t>N VINOD KUMAR-322010401012</a:t>
            </a:r>
          </a:p>
          <a:p>
            <a:pPr marL="0" indent="0">
              <a:lnSpc>
                <a:spcPct val="170000"/>
              </a:lnSpc>
              <a:buNone/>
            </a:pPr>
            <a:r>
              <a:rPr lang="en-IN" sz="5100" dirty="0">
                <a:latin typeface="Times New Roman" panose="02020603050405020304" pitchFamily="18" charset="0"/>
                <a:cs typeface="Times New Roman" panose="02020603050405020304" pitchFamily="18" charset="0"/>
              </a:rPr>
              <a:t>K L NARASIMHA-322010401029</a:t>
            </a:r>
          </a:p>
          <a:p>
            <a:pPr marL="0" indent="0">
              <a:lnSpc>
                <a:spcPct val="170000"/>
              </a:lnSpc>
              <a:buNone/>
            </a:pPr>
            <a:r>
              <a:rPr lang="en-IN" sz="5100" dirty="0">
                <a:latin typeface="Times New Roman" panose="02020603050405020304" pitchFamily="18" charset="0"/>
                <a:cs typeface="Times New Roman" panose="02020603050405020304" pitchFamily="18" charset="0"/>
              </a:rPr>
              <a:t>G BHARATH KUMAR REDDY-322010401047</a:t>
            </a:r>
          </a:p>
        </p:txBody>
      </p:sp>
      <p:sp>
        <p:nvSpPr>
          <p:cNvPr id="2" name="Title 1"/>
          <p:cNvSpPr txBox="1"/>
          <p:nvPr/>
        </p:nvSpPr>
        <p:spPr>
          <a:xfrm>
            <a:off x="5409723" y="3597961"/>
            <a:ext cx="3116104" cy="879158"/>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100" b="1" u="sng" dirty="0">
                <a:latin typeface="Times New Roman" panose="02020603050405020304" pitchFamily="18" charset="0"/>
                <a:cs typeface="Times New Roman" panose="02020603050405020304" pitchFamily="18" charset="0"/>
              </a:rPr>
              <a:t>Project Guide</a:t>
            </a:r>
            <a:r>
              <a:rPr lang="en-US" sz="2100" b="1"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Dr.C </a:t>
            </a:r>
            <a:r>
              <a:rPr lang="en-US" sz="1800" dirty="0" err="1">
                <a:latin typeface="Times New Roman" panose="02020603050405020304" pitchFamily="18" charset="0"/>
                <a:cs typeface="Times New Roman" panose="02020603050405020304" pitchFamily="18" charset="0"/>
              </a:rPr>
              <a:t>Kamalanathan</a:t>
            </a:r>
          </a:p>
          <a:p>
            <a:r>
              <a:rPr lang="en-US" sz="1800" dirty="0" err="1">
                <a:latin typeface="Times New Roman" panose="02020603050405020304" pitchFamily="18" charset="0"/>
                <a:cs typeface="Times New Roman" panose="02020603050405020304" pitchFamily="18" charset="0"/>
              </a:rPr>
              <a:t>Associate Professor/EECE</a:t>
            </a:r>
            <a:r>
              <a:rPr lang="en-US" sz="1800" dirty="0">
                <a:latin typeface="Times New Roman" panose="02020603050405020304" pitchFamily="18" charset="0"/>
                <a:cs typeface="Times New Roman" panose="02020603050405020304" pitchFamily="18" charset="0"/>
              </a:rPr>
              <a:t> </a:t>
            </a:r>
          </a:p>
        </p:txBody>
      </p:sp>
      <p:sp>
        <p:nvSpPr>
          <p:cNvPr id="6" name="Title 1"/>
          <p:cNvSpPr>
            <a:spLocks noGrp="1"/>
          </p:cNvSpPr>
          <p:nvPr/>
        </p:nvSpPr>
        <p:spPr>
          <a:xfrm>
            <a:off x="1644491" y="666381"/>
            <a:ext cx="6172200" cy="400050"/>
          </a:xfrm>
          <a:prstGeom prst="rect">
            <a:avLst/>
          </a:prstGeom>
        </p:spPr>
        <p:txBody>
          <a:bodyPr vert="horz" lIns="68580" tIns="34290" rIns="68580" bIns="34290" rtlCol="0"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50000"/>
              </a:lnSpc>
            </a:pPr>
            <a:r>
              <a:rPr lang="en-US" sz="2400" u="sng" dirty="0">
                <a:latin typeface="Times New Roman" panose="02020603050405020304" pitchFamily="18" charset="0"/>
                <a:cs typeface="Times New Roman" panose="02020603050405020304" pitchFamily="18" charset="0"/>
              </a:rPr>
              <a:t>19EEC491 Project Phase I</a:t>
            </a:r>
          </a:p>
          <a:p>
            <a:pPr>
              <a:lnSpc>
                <a:spcPct val="150000"/>
              </a:lnSpc>
            </a:pPr>
            <a:r>
              <a:rPr lang="en-US" sz="2400" u="sng" dirty="0">
                <a:latin typeface="Times New Roman" panose="02020603050405020304" pitchFamily="18" charset="0"/>
                <a:cs typeface="Times New Roman" panose="02020603050405020304" pitchFamily="18" charset="0"/>
              </a:rPr>
              <a:t>Remote Monitoring for Automated Cold Storage Facility Management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617;p20">
            <a:extLst>
              <a:ext uri="{FF2B5EF4-FFF2-40B4-BE49-F238E27FC236}">
                <a16:creationId xmlns:a16="http://schemas.microsoft.com/office/drawing/2014/main" id="{B9162775-8448-E585-BC61-AFC584607552}"/>
              </a:ext>
            </a:extLst>
          </p:cNvPr>
          <p:cNvSpPr txBox="1"/>
          <p:nvPr/>
        </p:nvSpPr>
        <p:spPr>
          <a:xfrm>
            <a:off x="1846616" y="651135"/>
            <a:ext cx="2344897" cy="61959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100" dirty="0">
                <a:solidFill>
                  <a:schemeClr val="dk1"/>
                </a:solidFill>
                <a:latin typeface="Montserrat Black"/>
                <a:ea typeface="Montserrat Black"/>
                <a:cs typeface="Montserrat Black"/>
                <a:sym typeface="Montserrat Black"/>
              </a:rPr>
              <a:t>HARDWARE Used</a:t>
            </a:r>
            <a:endParaRPr sz="2100" dirty="0">
              <a:solidFill>
                <a:schemeClr val="dk1"/>
              </a:solidFill>
              <a:latin typeface="Montserrat Black"/>
              <a:ea typeface="Montserrat Black"/>
              <a:cs typeface="Montserrat Black"/>
              <a:sym typeface="Montserrat Black"/>
            </a:endParaRPr>
          </a:p>
        </p:txBody>
      </p:sp>
      <p:sp>
        <p:nvSpPr>
          <p:cNvPr id="19" name="Google Shape;619;p20">
            <a:extLst>
              <a:ext uri="{FF2B5EF4-FFF2-40B4-BE49-F238E27FC236}">
                <a16:creationId xmlns:a16="http://schemas.microsoft.com/office/drawing/2014/main" id="{8AA6C73D-59C3-E4E6-9D1A-370938404DB7}"/>
              </a:ext>
            </a:extLst>
          </p:cNvPr>
          <p:cNvSpPr txBox="1"/>
          <p:nvPr/>
        </p:nvSpPr>
        <p:spPr>
          <a:xfrm>
            <a:off x="1099714" y="1474350"/>
            <a:ext cx="4127606" cy="2320410"/>
          </a:xfrm>
          <a:prstGeom prst="rect">
            <a:avLst/>
          </a:prstGeom>
          <a:noFill/>
          <a:ln>
            <a:noFill/>
          </a:ln>
        </p:spPr>
        <p:txBody>
          <a:bodyPr spcFirstLastPara="1" wrap="square" lIns="91425" tIns="91425" rIns="91425" bIns="91425" anchor="t" anchorCtr="0">
            <a:noAutofit/>
          </a:bodyPr>
          <a:lstStyle/>
          <a:p>
            <a:pPr marL="285750" indent="-285750">
              <a:lnSpc>
                <a:spcPct val="200000"/>
              </a:lnSpc>
              <a:buFont typeface="Arial" panose="020B0604020202020204" pitchFamily="34" charset="0"/>
              <a:buChar char="•"/>
            </a:pPr>
            <a:r>
              <a:rPr lang="en-IN" sz="1600" b="0" i="0" u="none" strike="noStrike" baseline="0" dirty="0">
                <a:solidFill>
                  <a:schemeClr val="tx1"/>
                </a:solidFill>
                <a:latin typeface="Times New Roman" panose="02020603050405020304" pitchFamily="18" charset="0"/>
                <a:cs typeface="Times New Roman" panose="02020603050405020304" pitchFamily="18" charset="0"/>
              </a:rPr>
              <a:t>ESP</a:t>
            </a:r>
            <a:r>
              <a:rPr lang="en-IN" sz="1600" dirty="0">
                <a:solidFill>
                  <a:schemeClr val="tx1"/>
                </a:solidFill>
                <a:latin typeface="Times New Roman" panose="02020603050405020304" pitchFamily="18" charset="0"/>
                <a:cs typeface="Times New Roman" panose="02020603050405020304" pitchFamily="18" charset="0"/>
              </a:rPr>
              <a:t>3</a:t>
            </a:r>
            <a:r>
              <a:rPr lang="en-IN" sz="1600" b="0" i="0" u="none" strike="noStrike" baseline="0" dirty="0">
                <a:solidFill>
                  <a:schemeClr val="tx1"/>
                </a:solidFill>
                <a:latin typeface="Times New Roman" panose="02020603050405020304" pitchFamily="18" charset="0"/>
                <a:cs typeface="Times New Roman" panose="02020603050405020304" pitchFamily="18" charset="0"/>
              </a:rPr>
              <a:t>2(</a:t>
            </a:r>
            <a:r>
              <a:rPr lang="en-IN" sz="1600" b="0" i="0" u="none" strike="noStrike" baseline="0" dirty="0" err="1">
                <a:solidFill>
                  <a:schemeClr val="tx1"/>
                </a:solidFill>
                <a:latin typeface="Times New Roman" panose="02020603050405020304" pitchFamily="18" charset="0"/>
                <a:cs typeface="Times New Roman" panose="02020603050405020304" pitchFamily="18" charset="0"/>
              </a:rPr>
              <a:t>NodeMCU</a:t>
            </a:r>
            <a:r>
              <a:rPr lang="en-IN" sz="1600" b="0" i="0" u="none" strike="noStrike" baseline="0" dirty="0">
                <a:solidFill>
                  <a:schemeClr val="tx1"/>
                </a:solidFill>
                <a:latin typeface="Times New Roman" panose="02020603050405020304" pitchFamily="18" charset="0"/>
                <a:cs typeface="Times New Roman" panose="02020603050405020304" pitchFamily="18" charset="0"/>
              </a:rPr>
              <a:t>)</a:t>
            </a:r>
          </a:p>
          <a:p>
            <a:pPr marL="285750" indent="-285750">
              <a:lnSpc>
                <a:spcPct val="200000"/>
              </a:lnSpc>
              <a:buFont typeface="Arial" panose="020B0604020202020204" pitchFamily="34" charset="0"/>
              <a:buChar char="•"/>
            </a:pPr>
            <a:r>
              <a:rPr lang="en-IN" sz="1600" dirty="0">
                <a:solidFill>
                  <a:schemeClr val="tx1"/>
                </a:solidFill>
                <a:latin typeface="Times New Roman" panose="02020603050405020304" pitchFamily="18" charset="0"/>
                <a:cs typeface="Times New Roman" panose="02020603050405020304" pitchFamily="18" charset="0"/>
              </a:rPr>
              <a:t>DHT11</a:t>
            </a:r>
          </a:p>
          <a:p>
            <a:pPr marL="285750" indent="-285750">
              <a:lnSpc>
                <a:spcPct val="200000"/>
              </a:lnSpc>
              <a:buFont typeface="Arial" panose="020B0604020202020204" pitchFamily="34" charset="0"/>
              <a:buChar char="•"/>
            </a:pPr>
            <a:r>
              <a:rPr lang="en-IN" sz="1600" b="0" i="0" u="none" strike="noStrike" baseline="0" dirty="0">
                <a:solidFill>
                  <a:schemeClr val="tx1"/>
                </a:solidFill>
                <a:latin typeface="Times New Roman" panose="02020603050405020304" pitchFamily="18" charset="0"/>
                <a:cs typeface="Times New Roman" panose="02020603050405020304" pitchFamily="18" charset="0"/>
              </a:rPr>
              <a:t>MQ2</a:t>
            </a:r>
          </a:p>
          <a:p>
            <a:pPr marL="285750" indent="-285750">
              <a:lnSpc>
                <a:spcPct val="200000"/>
              </a:lnSpc>
              <a:buFont typeface="Arial" panose="020B0604020202020204" pitchFamily="34" charset="0"/>
              <a:buChar char="•"/>
            </a:pPr>
            <a:r>
              <a:rPr lang="en-IN" sz="1600" dirty="0">
                <a:solidFill>
                  <a:schemeClr val="tx1"/>
                </a:solidFill>
                <a:latin typeface="Times New Roman" panose="02020603050405020304" pitchFamily="18" charset="0"/>
                <a:cs typeface="Times New Roman" panose="02020603050405020304" pitchFamily="18" charset="0"/>
              </a:rPr>
              <a:t>GSM Module</a:t>
            </a:r>
          </a:p>
          <a:p>
            <a:pPr>
              <a:lnSpc>
                <a:spcPct val="200000"/>
              </a:lnSpc>
            </a:pP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20" name="Google Shape;620;p20">
            <a:extLst>
              <a:ext uri="{FF2B5EF4-FFF2-40B4-BE49-F238E27FC236}">
                <a16:creationId xmlns:a16="http://schemas.microsoft.com/office/drawing/2014/main" id="{53742BDD-F0B8-C1F5-92EA-041A03984F5A}"/>
              </a:ext>
            </a:extLst>
          </p:cNvPr>
          <p:cNvSpPr/>
          <p:nvPr/>
        </p:nvSpPr>
        <p:spPr>
          <a:xfrm rot="5400000">
            <a:off x="1051720" y="597825"/>
            <a:ext cx="720900" cy="6249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637;p20">
            <a:extLst>
              <a:ext uri="{FF2B5EF4-FFF2-40B4-BE49-F238E27FC236}">
                <a16:creationId xmlns:a16="http://schemas.microsoft.com/office/drawing/2014/main" id="{D45D1B11-070B-8FC7-8B27-65630E08FF65}"/>
              </a:ext>
            </a:extLst>
          </p:cNvPr>
          <p:cNvGrpSpPr/>
          <p:nvPr/>
        </p:nvGrpSpPr>
        <p:grpSpPr>
          <a:xfrm>
            <a:off x="1221717" y="721486"/>
            <a:ext cx="380900" cy="377459"/>
            <a:chOff x="1919172" y="2291080"/>
            <a:chExt cx="602023" cy="596584"/>
          </a:xfrm>
        </p:grpSpPr>
        <p:sp>
          <p:nvSpPr>
            <p:cNvPr id="22" name="Google Shape;638;p20">
              <a:extLst>
                <a:ext uri="{FF2B5EF4-FFF2-40B4-BE49-F238E27FC236}">
                  <a16:creationId xmlns:a16="http://schemas.microsoft.com/office/drawing/2014/main" id="{72FFCE65-CF01-ED4A-64A9-0FFF716322DC}"/>
                </a:ext>
              </a:extLst>
            </p:cNvPr>
            <p:cNvSpPr/>
            <p:nvPr/>
          </p:nvSpPr>
          <p:spPr>
            <a:xfrm>
              <a:off x="1919172" y="2291080"/>
              <a:ext cx="602023" cy="596584"/>
            </a:xfrm>
            <a:custGeom>
              <a:avLst/>
              <a:gdLst/>
              <a:ahLst/>
              <a:cxnLst/>
              <a:rect l="l" t="t" r="r" b="b"/>
              <a:pathLst>
                <a:path w="18151" h="17987" extrusionOk="0">
                  <a:moveTo>
                    <a:pt x="6622" y="532"/>
                  </a:moveTo>
                  <a:lnTo>
                    <a:pt x="6622" y="1042"/>
                  </a:lnTo>
                  <a:lnTo>
                    <a:pt x="5310" y="1042"/>
                  </a:lnTo>
                  <a:lnTo>
                    <a:pt x="5310" y="532"/>
                  </a:lnTo>
                  <a:close/>
                  <a:moveTo>
                    <a:pt x="533" y="16410"/>
                  </a:moveTo>
                  <a:lnTo>
                    <a:pt x="1578" y="17455"/>
                  </a:lnTo>
                  <a:lnTo>
                    <a:pt x="621" y="17455"/>
                  </a:lnTo>
                  <a:cubicBezTo>
                    <a:pt x="573" y="17455"/>
                    <a:pt x="533" y="17415"/>
                    <a:pt x="533" y="17367"/>
                  </a:cubicBezTo>
                  <a:lnTo>
                    <a:pt x="533" y="16410"/>
                  </a:lnTo>
                  <a:close/>
                  <a:moveTo>
                    <a:pt x="17530" y="532"/>
                  </a:moveTo>
                  <a:cubicBezTo>
                    <a:pt x="17577" y="532"/>
                    <a:pt x="17619" y="572"/>
                    <a:pt x="17619" y="620"/>
                  </a:cubicBezTo>
                  <a:lnTo>
                    <a:pt x="17619" y="3452"/>
                  </a:lnTo>
                  <a:lnTo>
                    <a:pt x="17494" y="3452"/>
                  </a:lnTo>
                  <a:cubicBezTo>
                    <a:pt x="17064" y="3452"/>
                    <a:pt x="16714" y="3802"/>
                    <a:pt x="16714" y="4232"/>
                  </a:cubicBezTo>
                  <a:cubicBezTo>
                    <a:pt x="16715" y="4663"/>
                    <a:pt x="17064" y="5013"/>
                    <a:pt x="17494" y="5013"/>
                  </a:cubicBezTo>
                  <a:lnTo>
                    <a:pt x="17619" y="5013"/>
                  </a:lnTo>
                  <a:lnTo>
                    <a:pt x="17619" y="5545"/>
                  </a:lnTo>
                  <a:lnTo>
                    <a:pt x="17211" y="5545"/>
                  </a:lnTo>
                  <a:cubicBezTo>
                    <a:pt x="16869" y="5545"/>
                    <a:pt x="16591" y="5823"/>
                    <a:pt x="16591" y="6165"/>
                  </a:cubicBezTo>
                  <a:lnTo>
                    <a:pt x="16591" y="12832"/>
                  </a:lnTo>
                  <a:cubicBezTo>
                    <a:pt x="16591" y="12979"/>
                    <a:pt x="16710" y="13098"/>
                    <a:pt x="16857" y="13098"/>
                  </a:cubicBezTo>
                  <a:cubicBezTo>
                    <a:pt x="17004" y="13098"/>
                    <a:pt x="17123" y="12979"/>
                    <a:pt x="17123" y="12832"/>
                  </a:cubicBezTo>
                  <a:lnTo>
                    <a:pt x="17123" y="6165"/>
                  </a:lnTo>
                  <a:cubicBezTo>
                    <a:pt x="17123" y="6117"/>
                    <a:pt x="17163" y="6076"/>
                    <a:pt x="17211" y="6076"/>
                  </a:cubicBezTo>
                  <a:lnTo>
                    <a:pt x="17619" y="6076"/>
                  </a:lnTo>
                  <a:lnTo>
                    <a:pt x="17619" y="16391"/>
                  </a:lnTo>
                  <a:lnTo>
                    <a:pt x="17211" y="16391"/>
                  </a:lnTo>
                  <a:cubicBezTo>
                    <a:pt x="17163" y="16391"/>
                    <a:pt x="17123" y="16351"/>
                    <a:pt x="17123" y="16303"/>
                  </a:cubicBezTo>
                  <a:lnTo>
                    <a:pt x="17123" y="14392"/>
                  </a:lnTo>
                  <a:cubicBezTo>
                    <a:pt x="17123" y="14245"/>
                    <a:pt x="17004" y="14126"/>
                    <a:pt x="16857" y="14126"/>
                  </a:cubicBezTo>
                  <a:cubicBezTo>
                    <a:pt x="16710" y="14126"/>
                    <a:pt x="16591" y="14245"/>
                    <a:pt x="16591" y="14392"/>
                  </a:cubicBezTo>
                  <a:lnTo>
                    <a:pt x="16591" y="16303"/>
                  </a:lnTo>
                  <a:cubicBezTo>
                    <a:pt x="16591" y="16645"/>
                    <a:pt x="16869" y="16923"/>
                    <a:pt x="17211" y="16923"/>
                  </a:cubicBezTo>
                  <a:lnTo>
                    <a:pt x="17619" y="16923"/>
                  </a:lnTo>
                  <a:lnTo>
                    <a:pt x="17619" y="17367"/>
                  </a:lnTo>
                  <a:cubicBezTo>
                    <a:pt x="17619" y="17414"/>
                    <a:pt x="17577" y="17455"/>
                    <a:pt x="17530" y="17455"/>
                  </a:cubicBezTo>
                  <a:lnTo>
                    <a:pt x="14765" y="17455"/>
                  </a:lnTo>
                  <a:lnTo>
                    <a:pt x="14765" y="17047"/>
                  </a:lnTo>
                  <a:cubicBezTo>
                    <a:pt x="14765" y="16705"/>
                    <a:pt x="14486" y="16427"/>
                    <a:pt x="14144" y="16427"/>
                  </a:cubicBezTo>
                  <a:lnTo>
                    <a:pt x="8403" y="16427"/>
                  </a:lnTo>
                  <a:cubicBezTo>
                    <a:pt x="8255" y="16427"/>
                    <a:pt x="8137" y="16546"/>
                    <a:pt x="8137" y="16693"/>
                  </a:cubicBezTo>
                  <a:cubicBezTo>
                    <a:pt x="8137" y="16840"/>
                    <a:pt x="8255" y="16959"/>
                    <a:pt x="8403" y="16959"/>
                  </a:cubicBezTo>
                  <a:lnTo>
                    <a:pt x="14144" y="16959"/>
                  </a:lnTo>
                  <a:cubicBezTo>
                    <a:pt x="14192" y="16959"/>
                    <a:pt x="14233" y="16999"/>
                    <a:pt x="14233" y="17047"/>
                  </a:cubicBezTo>
                  <a:lnTo>
                    <a:pt x="14233" y="17455"/>
                  </a:lnTo>
                  <a:lnTo>
                    <a:pt x="3918" y="17455"/>
                  </a:lnTo>
                  <a:lnTo>
                    <a:pt x="3918" y="17047"/>
                  </a:lnTo>
                  <a:cubicBezTo>
                    <a:pt x="3918" y="16999"/>
                    <a:pt x="3959" y="16959"/>
                    <a:pt x="4006" y="16959"/>
                  </a:cubicBezTo>
                  <a:lnTo>
                    <a:pt x="6807" y="16959"/>
                  </a:lnTo>
                  <a:cubicBezTo>
                    <a:pt x="6954" y="16959"/>
                    <a:pt x="7073" y="16840"/>
                    <a:pt x="7073" y="16693"/>
                  </a:cubicBezTo>
                  <a:cubicBezTo>
                    <a:pt x="7073" y="16546"/>
                    <a:pt x="6954" y="16427"/>
                    <a:pt x="6807" y="16427"/>
                  </a:cubicBezTo>
                  <a:lnTo>
                    <a:pt x="4006" y="16427"/>
                  </a:lnTo>
                  <a:cubicBezTo>
                    <a:pt x="3664" y="16427"/>
                    <a:pt x="3386" y="16705"/>
                    <a:pt x="3386" y="17047"/>
                  </a:cubicBezTo>
                  <a:lnTo>
                    <a:pt x="3386" y="17455"/>
                  </a:lnTo>
                  <a:lnTo>
                    <a:pt x="2329" y="17455"/>
                  </a:lnTo>
                  <a:lnTo>
                    <a:pt x="533" y="15658"/>
                  </a:lnTo>
                  <a:lnTo>
                    <a:pt x="533" y="5012"/>
                  </a:lnTo>
                  <a:lnTo>
                    <a:pt x="657" y="5012"/>
                  </a:lnTo>
                  <a:cubicBezTo>
                    <a:pt x="1087" y="5012"/>
                    <a:pt x="1436" y="4663"/>
                    <a:pt x="1436" y="4232"/>
                  </a:cubicBezTo>
                  <a:cubicBezTo>
                    <a:pt x="1436" y="3802"/>
                    <a:pt x="1087" y="3452"/>
                    <a:pt x="657" y="3452"/>
                  </a:cubicBezTo>
                  <a:lnTo>
                    <a:pt x="533" y="3452"/>
                  </a:lnTo>
                  <a:lnTo>
                    <a:pt x="533" y="620"/>
                  </a:lnTo>
                  <a:cubicBezTo>
                    <a:pt x="533" y="572"/>
                    <a:pt x="573" y="532"/>
                    <a:pt x="621" y="532"/>
                  </a:cubicBezTo>
                  <a:lnTo>
                    <a:pt x="4778" y="532"/>
                  </a:lnTo>
                  <a:lnTo>
                    <a:pt x="4778" y="1131"/>
                  </a:lnTo>
                  <a:cubicBezTo>
                    <a:pt x="4778" y="1375"/>
                    <a:pt x="4977" y="1574"/>
                    <a:pt x="5222" y="1574"/>
                  </a:cubicBezTo>
                  <a:lnTo>
                    <a:pt x="6710" y="1574"/>
                  </a:lnTo>
                  <a:cubicBezTo>
                    <a:pt x="6955" y="1574"/>
                    <a:pt x="7153" y="1375"/>
                    <a:pt x="7153" y="1131"/>
                  </a:cubicBezTo>
                  <a:lnTo>
                    <a:pt x="7153" y="532"/>
                  </a:lnTo>
                  <a:close/>
                  <a:moveTo>
                    <a:pt x="621" y="0"/>
                  </a:moveTo>
                  <a:cubicBezTo>
                    <a:pt x="279" y="0"/>
                    <a:pt x="1" y="278"/>
                    <a:pt x="1" y="620"/>
                  </a:cubicBezTo>
                  <a:lnTo>
                    <a:pt x="1" y="3718"/>
                  </a:lnTo>
                  <a:cubicBezTo>
                    <a:pt x="1" y="3865"/>
                    <a:pt x="120" y="3984"/>
                    <a:pt x="267" y="3984"/>
                  </a:cubicBezTo>
                  <a:lnTo>
                    <a:pt x="657" y="3984"/>
                  </a:lnTo>
                  <a:cubicBezTo>
                    <a:pt x="793" y="3984"/>
                    <a:pt x="904" y="4096"/>
                    <a:pt x="904" y="4232"/>
                  </a:cubicBezTo>
                  <a:cubicBezTo>
                    <a:pt x="904" y="4369"/>
                    <a:pt x="793" y="4480"/>
                    <a:pt x="657" y="4480"/>
                  </a:cubicBezTo>
                  <a:lnTo>
                    <a:pt x="267" y="4480"/>
                  </a:lnTo>
                  <a:cubicBezTo>
                    <a:pt x="120" y="4480"/>
                    <a:pt x="1" y="4599"/>
                    <a:pt x="1" y="4746"/>
                  </a:cubicBezTo>
                  <a:lnTo>
                    <a:pt x="1" y="17367"/>
                  </a:lnTo>
                  <a:cubicBezTo>
                    <a:pt x="1" y="17708"/>
                    <a:pt x="279" y="17987"/>
                    <a:pt x="621" y="17987"/>
                  </a:cubicBezTo>
                  <a:lnTo>
                    <a:pt x="17530" y="17987"/>
                  </a:lnTo>
                  <a:cubicBezTo>
                    <a:pt x="17872" y="17987"/>
                    <a:pt x="18150" y="17708"/>
                    <a:pt x="18150" y="17367"/>
                  </a:cubicBezTo>
                  <a:lnTo>
                    <a:pt x="18150" y="4746"/>
                  </a:lnTo>
                  <a:cubicBezTo>
                    <a:pt x="18150" y="4599"/>
                    <a:pt x="18031" y="4480"/>
                    <a:pt x="17884" y="4480"/>
                  </a:cubicBezTo>
                  <a:lnTo>
                    <a:pt x="17494" y="4480"/>
                  </a:lnTo>
                  <a:cubicBezTo>
                    <a:pt x="17358" y="4480"/>
                    <a:pt x="17246" y="4369"/>
                    <a:pt x="17246" y="4232"/>
                  </a:cubicBezTo>
                  <a:cubicBezTo>
                    <a:pt x="17246" y="4096"/>
                    <a:pt x="17358" y="3984"/>
                    <a:pt x="17494" y="3984"/>
                  </a:cubicBezTo>
                  <a:lnTo>
                    <a:pt x="17884" y="3984"/>
                  </a:lnTo>
                  <a:cubicBezTo>
                    <a:pt x="18031" y="3984"/>
                    <a:pt x="18150" y="3865"/>
                    <a:pt x="18150" y="3718"/>
                  </a:cubicBezTo>
                  <a:lnTo>
                    <a:pt x="18150" y="620"/>
                  </a:lnTo>
                  <a:cubicBezTo>
                    <a:pt x="18150" y="278"/>
                    <a:pt x="17872" y="0"/>
                    <a:pt x="17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39;p20">
              <a:extLst>
                <a:ext uri="{FF2B5EF4-FFF2-40B4-BE49-F238E27FC236}">
                  <a16:creationId xmlns:a16="http://schemas.microsoft.com/office/drawing/2014/main" id="{B87B84DE-282D-04A2-7B9F-3FD69439D17E}"/>
                </a:ext>
              </a:extLst>
            </p:cNvPr>
            <p:cNvSpPr/>
            <p:nvPr/>
          </p:nvSpPr>
          <p:spPr>
            <a:xfrm>
              <a:off x="1995424" y="2364612"/>
              <a:ext cx="449519" cy="449486"/>
            </a:xfrm>
            <a:custGeom>
              <a:avLst/>
              <a:gdLst/>
              <a:ahLst/>
              <a:cxnLst/>
              <a:rect l="l" t="t" r="r" b="b"/>
              <a:pathLst>
                <a:path w="13553" h="13552" extrusionOk="0">
                  <a:moveTo>
                    <a:pt x="12076" y="1483"/>
                  </a:moveTo>
                  <a:cubicBezTo>
                    <a:pt x="12124" y="1483"/>
                    <a:pt x="12164" y="1524"/>
                    <a:pt x="12164" y="1572"/>
                  </a:cubicBezTo>
                  <a:lnTo>
                    <a:pt x="12164" y="11982"/>
                  </a:lnTo>
                  <a:cubicBezTo>
                    <a:pt x="12164" y="12029"/>
                    <a:pt x="12124" y="12070"/>
                    <a:pt x="12076" y="12070"/>
                  </a:cubicBezTo>
                  <a:lnTo>
                    <a:pt x="1562" y="12070"/>
                  </a:lnTo>
                  <a:cubicBezTo>
                    <a:pt x="1514" y="12070"/>
                    <a:pt x="1473" y="12029"/>
                    <a:pt x="1473" y="11982"/>
                  </a:cubicBezTo>
                  <a:lnTo>
                    <a:pt x="1473" y="1572"/>
                  </a:lnTo>
                  <a:cubicBezTo>
                    <a:pt x="1473" y="1524"/>
                    <a:pt x="1514" y="1483"/>
                    <a:pt x="1562" y="1483"/>
                  </a:cubicBezTo>
                  <a:close/>
                  <a:moveTo>
                    <a:pt x="2136" y="1"/>
                  </a:moveTo>
                  <a:cubicBezTo>
                    <a:pt x="1989" y="1"/>
                    <a:pt x="1870" y="119"/>
                    <a:pt x="1870" y="266"/>
                  </a:cubicBezTo>
                  <a:lnTo>
                    <a:pt x="1870" y="952"/>
                  </a:lnTo>
                  <a:lnTo>
                    <a:pt x="1562" y="952"/>
                  </a:lnTo>
                  <a:cubicBezTo>
                    <a:pt x="1220" y="952"/>
                    <a:pt x="942" y="1230"/>
                    <a:pt x="942" y="1572"/>
                  </a:cubicBezTo>
                  <a:lnTo>
                    <a:pt x="942" y="1870"/>
                  </a:lnTo>
                  <a:lnTo>
                    <a:pt x="266" y="1870"/>
                  </a:lnTo>
                  <a:cubicBezTo>
                    <a:pt x="120" y="1870"/>
                    <a:pt x="1" y="1989"/>
                    <a:pt x="1" y="2136"/>
                  </a:cubicBezTo>
                  <a:cubicBezTo>
                    <a:pt x="1" y="2282"/>
                    <a:pt x="120" y="2402"/>
                    <a:pt x="266" y="2402"/>
                  </a:cubicBezTo>
                  <a:lnTo>
                    <a:pt x="942" y="2402"/>
                  </a:lnTo>
                  <a:lnTo>
                    <a:pt x="942" y="2643"/>
                  </a:lnTo>
                  <a:lnTo>
                    <a:pt x="266" y="2643"/>
                  </a:lnTo>
                  <a:cubicBezTo>
                    <a:pt x="120" y="2643"/>
                    <a:pt x="1" y="2762"/>
                    <a:pt x="1" y="2909"/>
                  </a:cubicBezTo>
                  <a:cubicBezTo>
                    <a:pt x="1" y="3056"/>
                    <a:pt x="120" y="3175"/>
                    <a:pt x="266" y="3175"/>
                  </a:cubicBezTo>
                  <a:lnTo>
                    <a:pt x="942" y="3175"/>
                  </a:lnTo>
                  <a:lnTo>
                    <a:pt x="942" y="3417"/>
                  </a:lnTo>
                  <a:lnTo>
                    <a:pt x="266" y="3417"/>
                  </a:lnTo>
                  <a:cubicBezTo>
                    <a:pt x="120" y="3417"/>
                    <a:pt x="1" y="3536"/>
                    <a:pt x="1" y="3683"/>
                  </a:cubicBezTo>
                  <a:cubicBezTo>
                    <a:pt x="1" y="3830"/>
                    <a:pt x="120" y="3949"/>
                    <a:pt x="266" y="3949"/>
                  </a:cubicBezTo>
                  <a:lnTo>
                    <a:pt x="942" y="3949"/>
                  </a:lnTo>
                  <a:lnTo>
                    <a:pt x="942" y="4190"/>
                  </a:lnTo>
                  <a:lnTo>
                    <a:pt x="266" y="4190"/>
                  </a:lnTo>
                  <a:cubicBezTo>
                    <a:pt x="120" y="4190"/>
                    <a:pt x="1" y="4309"/>
                    <a:pt x="1" y="4456"/>
                  </a:cubicBezTo>
                  <a:cubicBezTo>
                    <a:pt x="1" y="4603"/>
                    <a:pt x="120" y="4722"/>
                    <a:pt x="266" y="4722"/>
                  </a:cubicBezTo>
                  <a:lnTo>
                    <a:pt x="942" y="4722"/>
                  </a:lnTo>
                  <a:lnTo>
                    <a:pt x="942" y="4963"/>
                  </a:lnTo>
                  <a:lnTo>
                    <a:pt x="266" y="4963"/>
                  </a:lnTo>
                  <a:cubicBezTo>
                    <a:pt x="120" y="4963"/>
                    <a:pt x="1" y="5082"/>
                    <a:pt x="1" y="5229"/>
                  </a:cubicBezTo>
                  <a:cubicBezTo>
                    <a:pt x="1" y="5376"/>
                    <a:pt x="120" y="5495"/>
                    <a:pt x="266" y="5495"/>
                  </a:cubicBezTo>
                  <a:lnTo>
                    <a:pt x="942" y="5495"/>
                  </a:lnTo>
                  <a:lnTo>
                    <a:pt x="942" y="5737"/>
                  </a:lnTo>
                  <a:lnTo>
                    <a:pt x="266" y="5737"/>
                  </a:lnTo>
                  <a:cubicBezTo>
                    <a:pt x="120" y="5737"/>
                    <a:pt x="1" y="5856"/>
                    <a:pt x="1" y="6003"/>
                  </a:cubicBezTo>
                  <a:cubicBezTo>
                    <a:pt x="1" y="6150"/>
                    <a:pt x="120" y="6269"/>
                    <a:pt x="266" y="6269"/>
                  </a:cubicBezTo>
                  <a:lnTo>
                    <a:pt x="942" y="6269"/>
                  </a:lnTo>
                  <a:lnTo>
                    <a:pt x="942" y="6511"/>
                  </a:lnTo>
                  <a:lnTo>
                    <a:pt x="266" y="6511"/>
                  </a:lnTo>
                  <a:cubicBezTo>
                    <a:pt x="120" y="6511"/>
                    <a:pt x="1" y="6630"/>
                    <a:pt x="1" y="6776"/>
                  </a:cubicBezTo>
                  <a:cubicBezTo>
                    <a:pt x="1" y="6923"/>
                    <a:pt x="120" y="7042"/>
                    <a:pt x="266" y="7042"/>
                  </a:cubicBezTo>
                  <a:lnTo>
                    <a:pt x="942" y="7042"/>
                  </a:lnTo>
                  <a:lnTo>
                    <a:pt x="942" y="7284"/>
                  </a:lnTo>
                  <a:lnTo>
                    <a:pt x="266" y="7284"/>
                  </a:lnTo>
                  <a:cubicBezTo>
                    <a:pt x="120" y="7284"/>
                    <a:pt x="1" y="7403"/>
                    <a:pt x="1" y="7550"/>
                  </a:cubicBezTo>
                  <a:cubicBezTo>
                    <a:pt x="1" y="7696"/>
                    <a:pt x="120" y="7816"/>
                    <a:pt x="266" y="7816"/>
                  </a:cubicBezTo>
                  <a:lnTo>
                    <a:pt x="942" y="7816"/>
                  </a:lnTo>
                  <a:lnTo>
                    <a:pt x="942" y="8058"/>
                  </a:lnTo>
                  <a:lnTo>
                    <a:pt x="266" y="8058"/>
                  </a:lnTo>
                  <a:cubicBezTo>
                    <a:pt x="120" y="8058"/>
                    <a:pt x="1" y="8177"/>
                    <a:pt x="1" y="8324"/>
                  </a:cubicBezTo>
                  <a:cubicBezTo>
                    <a:pt x="1" y="8471"/>
                    <a:pt x="120" y="8589"/>
                    <a:pt x="266" y="8589"/>
                  </a:cubicBezTo>
                  <a:lnTo>
                    <a:pt x="942" y="8589"/>
                  </a:lnTo>
                  <a:lnTo>
                    <a:pt x="942" y="8831"/>
                  </a:lnTo>
                  <a:lnTo>
                    <a:pt x="266" y="8831"/>
                  </a:lnTo>
                  <a:cubicBezTo>
                    <a:pt x="120" y="8831"/>
                    <a:pt x="1" y="8950"/>
                    <a:pt x="1" y="9097"/>
                  </a:cubicBezTo>
                  <a:cubicBezTo>
                    <a:pt x="1" y="9244"/>
                    <a:pt x="120" y="9363"/>
                    <a:pt x="266" y="9363"/>
                  </a:cubicBezTo>
                  <a:lnTo>
                    <a:pt x="942" y="9363"/>
                  </a:lnTo>
                  <a:lnTo>
                    <a:pt x="942" y="9604"/>
                  </a:lnTo>
                  <a:lnTo>
                    <a:pt x="266" y="9604"/>
                  </a:lnTo>
                  <a:cubicBezTo>
                    <a:pt x="120" y="9604"/>
                    <a:pt x="1" y="9723"/>
                    <a:pt x="1" y="9870"/>
                  </a:cubicBezTo>
                  <a:cubicBezTo>
                    <a:pt x="1" y="10017"/>
                    <a:pt x="120" y="10136"/>
                    <a:pt x="266" y="10136"/>
                  </a:cubicBezTo>
                  <a:lnTo>
                    <a:pt x="942" y="10136"/>
                  </a:lnTo>
                  <a:lnTo>
                    <a:pt x="942" y="10378"/>
                  </a:lnTo>
                  <a:lnTo>
                    <a:pt x="266" y="10378"/>
                  </a:lnTo>
                  <a:cubicBezTo>
                    <a:pt x="120" y="10378"/>
                    <a:pt x="1" y="10497"/>
                    <a:pt x="1" y="10644"/>
                  </a:cubicBezTo>
                  <a:cubicBezTo>
                    <a:pt x="1" y="10791"/>
                    <a:pt x="120" y="10909"/>
                    <a:pt x="266" y="10909"/>
                  </a:cubicBezTo>
                  <a:lnTo>
                    <a:pt x="942" y="10909"/>
                  </a:lnTo>
                  <a:lnTo>
                    <a:pt x="942" y="11151"/>
                  </a:lnTo>
                  <a:lnTo>
                    <a:pt x="266" y="11151"/>
                  </a:lnTo>
                  <a:cubicBezTo>
                    <a:pt x="120" y="11151"/>
                    <a:pt x="1" y="11271"/>
                    <a:pt x="1" y="11417"/>
                  </a:cubicBezTo>
                  <a:cubicBezTo>
                    <a:pt x="1" y="11564"/>
                    <a:pt x="120" y="11683"/>
                    <a:pt x="266" y="11683"/>
                  </a:cubicBezTo>
                  <a:lnTo>
                    <a:pt x="942" y="11683"/>
                  </a:lnTo>
                  <a:lnTo>
                    <a:pt x="942" y="11981"/>
                  </a:lnTo>
                  <a:cubicBezTo>
                    <a:pt x="942" y="12323"/>
                    <a:pt x="1220" y="12601"/>
                    <a:pt x="1562" y="12601"/>
                  </a:cubicBezTo>
                  <a:lnTo>
                    <a:pt x="1870" y="12601"/>
                  </a:lnTo>
                  <a:lnTo>
                    <a:pt x="1870" y="13286"/>
                  </a:lnTo>
                  <a:cubicBezTo>
                    <a:pt x="1870" y="13433"/>
                    <a:pt x="1988" y="13552"/>
                    <a:pt x="2136" y="13552"/>
                  </a:cubicBezTo>
                  <a:cubicBezTo>
                    <a:pt x="2283" y="13552"/>
                    <a:pt x="2402" y="13433"/>
                    <a:pt x="2402" y="13286"/>
                  </a:cubicBezTo>
                  <a:lnTo>
                    <a:pt x="2402" y="12601"/>
                  </a:lnTo>
                  <a:lnTo>
                    <a:pt x="2643" y="12601"/>
                  </a:lnTo>
                  <a:lnTo>
                    <a:pt x="2643" y="13286"/>
                  </a:lnTo>
                  <a:cubicBezTo>
                    <a:pt x="2643" y="13433"/>
                    <a:pt x="2763" y="13552"/>
                    <a:pt x="2909" y="13552"/>
                  </a:cubicBezTo>
                  <a:cubicBezTo>
                    <a:pt x="3056" y="13552"/>
                    <a:pt x="3175" y="13433"/>
                    <a:pt x="3175" y="13286"/>
                  </a:cubicBezTo>
                  <a:lnTo>
                    <a:pt x="3175" y="12601"/>
                  </a:lnTo>
                  <a:lnTo>
                    <a:pt x="3417" y="12601"/>
                  </a:lnTo>
                  <a:lnTo>
                    <a:pt x="3417" y="13286"/>
                  </a:lnTo>
                  <a:cubicBezTo>
                    <a:pt x="3417" y="13433"/>
                    <a:pt x="3536" y="13552"/>
                    <a:pt x="3682" y="13552"/>
                  </a:cubicBezTo>
                  <a:cubicBezTo>
                    <a:pt x="3829" y="13552"/>
                    <a:pt x="3948" y="13433"/>
                    <a:pt x="3948" y="13286"/>
                  </a:cubicBezTo>
                  <a:lnTo>
                    <a:pt x="3948" y="12601"/>
                  </a:lnTo>
                  <a:lnTo>
                    <a:pt x="4191" y="12601"/>
                  </a:lnTo>
                  <a:lnTo>
                    <a:pt x="4191" y="13286"/>
                  </a:lnTo>
                  <a:cubicBezTo>
                    <a:pt x="4191" y="13433"/>
                    <a:pt x="4309" y="13552"/>
                    <a:pt x="4457" y="13552"/>
                  </a:cubicBezTo>
                  <a:cubicBezTo>
                    <a:pt x="4602" y="13552"/>
                    <a:pt x="4722" y="13433"/>
                    <a:pt x="4722" y="13286"/>
                  </a:cubicBezTo>
                  <a:lnTo>
                    <a:pt x="4722" y="12601"/>
                  </a:lnTo>
                  <a:lnTo>
                    <a:pt x="4964" y="12601"/>
                  </a:lnTo>
                  <a:lnTo>
                    <a:pt x="4964" y="13286"/>
                  </a:lnTo>
                  <a:cubicBezTo>
                    <a:pt x="4964" y="13433"/>
                    <a:pt x="5083" y="13552"/>
                    <a:pt x="5230" y="13552"/>
                  </a:cubicBezTo>
                  <a:cubicBezTo>
                    <a:pt x="5377" y="13552"/>
                    <a:pt x="5496" y="13433"/>
                    <a:pt x="5496" y="13286"/>
                  </a:cubicBezTo>
                  <a:lnTo>
                    <a:pt x="5496" y="12601"/>
                  </a:lnTo>
                  <a:lnTo>
                    <a:pt x="5737" y="12601"/>
                  </a:lnTo>
                  <a:lnTo>
                    <a:pt x="5737" y="13286"/>
                  </a:lnTo>
                  <a:cubicBezTo>
                    <a:pt x="5737" y="13433"/>
                    <a:pt x="5856" y="13552"/>
                    <a:pt x="6003" y="13552"/>
                  </a:cubicBezTo>
                  <a:cubicBezTo>
                    <a:pt x="6150" y="13552"/>
                    <a:pt x="6269" y="13433"/>
                    <a:pt x="6269" y="13286"/>
                  </a:cubicBezTo>
                  <a:lnTo>
                    <a:pt x="6269" y="12601"/>
                  </a:lnTo>
                  <a:lnTo>
                    <a:pt x="6511" y="12601"/>
                  </a:lnTo>
                  <a:lnTo>
                    <a:pt x="6511" y="13286"/>
                  </a:lnTo>
                  <a:cubicBezTo>
                    <a:pt x="6511" y="13433"/>
                    <a:pt x="6630" y="13552"/>
                    <a:pt x="6776" y="13552"/>
                  </a:cubicBezTo>
                  <a:cubicBezTo>
                    <a:pt x="6924" y="13552"/>
                    <a:pt x="7042" y="13433"/>
                    <a:pt x="7042" y="13286"/>
                  </a:cubicBezTo>
                  <a:lnTo>
                    <a:pt x="7042" y="12601"/>
                  </a:lnTo>
                  <a:lnTo>
                    <a:pt x="7284" y="12601"/>
                  </a:lnTo>
                  <a:lnTo>
                    <a:pt x="7284" y="13286"/>
                  </a:lnTo>
                  <a:cubicBezTo>
                    <a:pt x="7284" y="13433"/>
                    <a:pt x="7403" y="13552"/>
                    <a:pt x="7550" y="13552"/>
                  </a:cubicBezTo>
                  <a:cubicBezTo>
                    <a:pt x="7697" y="13552"/>
                    <a:pt x="7816" y="13433"/>
                    <a:pt x="7816" y="13286"/>
                  </a:cubicBezTo>
                  <a:lnTo>
                    <a:pt x="7816" y="12601"/>
                  </a:lnTo>
                  <a:lnTo>
                    <a:pt x="8057" y="12601"/>
                  </a:lnTo>
                  <a:lnTo>
                    <a:pt x="8057" y="13286"/>
                  </a:lnTo>
                  <a:cubicBezTo>
                    <a:pt x="8057" y="13433"/>
                    <a:pt x="8177" y="13552"/>
                    <a:pt x="8323" y="13552"/>
                  </a:cubicBezTo>
                  <a:cubicBezTo>
                    <a:pt x="8470" y="13552"/>
                    <a:pt x="8589" y="13433"/>
                    <a:pt x="8589" y="13286"/>
                  </a:cubicBezTo>
                  <a:lnTo>
                    <a:pt x="8589" y="12601"/>
                  </a:lnTo>
                  <a:lnTo>
                    <a:pt x="8832" y="12601"/>
                  </a:lnTo>
                  <a:lnTo>
                    <a:pt x="8832" y="13286"/>
                  </a:lnTo>
                  <a:cubicBezTo>
                    <a:pt x="8832" y="13433"/>
                    <a:pt x="8951" y="13552"/>
                    <a:pt x="9096" y="13552"/>
                  </a:cubicBezTo>
                  <a:cubicBezTo>
                    <a:pt x="9244" y="13552"/>
                    <a:pt x="9362" y="13433"/>
                    <a:pt x="9362" y="13286"/>
                  </a:cubicBezTo>
                  <a:lnTo>
                    <a:pt x="9362" y="12601"/>
                  </a:lnTo>
                  <a:lnTo>
                    <a:pt x="9605" y="12601"/>
                  </a:lnTo>
                  <a:lnTo>
                    <a:pt x="9605" y="13286"/>
                  </a:lnTo>
                  <a:cubicBezTo>
                    <a:pt x="9605" y="13433"/>
                    <a:pt x="9724" y="13552"/>
                    <a:pt x="9871" y="13552"/>
                  </a:cubicBezTo>
                  <a:cubicBezTo>
                    <a:pt x="10017" y="13552"/>
                    <a:pt x="10137" y="13433"/>
                    <a:pt x="10137" y="13286"/>
                  </a:cubicBezTo>
                  <a:lnTo>
                    <a:pt x="10137" y="12601"/>
                  </a:lnTo>
                  <a:lnTo>
                    <a:pt x="10378" y="12601"/>
                  </a:lnTo>
                  <a:lnTo>
                    <a:pt x="10378" y="13286"/>
                  </a:lnTo>
                  <a:cubicBezTo>
                    <a:pt x="10378" y="13433"/>
                    <a:pt x="10497" y="13552"/>
                    <a:pt x="10644" y="13552"/>
                  </a:cubicBezTo>
                  <a:cubicBezTo>
                    <a:pt x="10791" y="13552"/>
                    <a:pt x="10910" y="13433"/>
                    <a:pt x="10910" y="13286"/>
                  </a:cubicBezTo>
                  <a:lnTo>
                    <a:pt x="10910" y="12601"/>
                  </a:lnTo>
                  <a:lnTo>
                    <a:pt x="11152" y="12601"/>
                  </a:lnTo>
                  <a:lnTo>
                    <a:pt x="11152" y="13286"/>
                  </a:lnTo>
                  <a:cubicBezTo>
                    <a:pt x="11152" y="13433"/>
                    <a:pt x="11271" y="13552"/>
                    <a:pt x="11418" y="13552"/>
                  </a:cubicBezTo>
                  <a:cubicBezTo>
                    <a:pt x="11565" y="13552"/>
                    <a:pt x="11684" y="13433"/>
                    <a:pt x="11684" y="13286"/>
                  </a:cubicBezTo>
                  <a:lnTo>
                    <a:pt x="11684" y="12601"/>
                  </a:lnTo>
                  <a:lnTo>
                    <a:pt x="12076" y="12601"/>
                  </a:lnTo>
                  <a:cubicBezTo>
                    <a:pt x="12418" y="12601"/>
                    <a:pt x="12696" y="12323"/>
                    <a:pt x="12696" y="11981"/>
                  </a:cubicBezTo>
                  <a:lnTo>
                    <a:pt x="12696" y="11683"/>
                  </a:lnTo>
                  <a:lnTo>
                    <a:pt x="13287" y="11683"/>
                  </a:lnTo>
                  <a:cubicBezTo>
                    <a:pt x="13433" y="11683"/>
                    <a:pt x="13553" y="11564"/>
                    <a:pt x="13553" y="11417"/>
                  </a:cubicBezTo>
                  <a:cubicBezTo>
                    <a:pt x="13553" y="11271"/>
                    <a:pt x="13433" y="11151"/>
                    <a:pt x="13287" y="11151"/>
                  </a:cubicBezTo>
                  <a:lnTo>
                    <a:pt x="12696" y="11151"/>
                  </a:lnTo>
                  <a:lnTo>
                    <a:pt x="12696" y="10909"/>
                  </a:lnTo>
                  <a:lnTo>
                    <a:pt x="13287" y="10909"/>
                  </a:lnTo>
                  <a:cubicBezTo>
                    <a:pt x="13433" y="10909"/>
                    <a:pt x="13553" y="10791"/>
                    <a:pt x="13553" y="10644"/>
                  </a:cubicBezTo>
                  <a:cubicBezTo>
                    <a:pt x="13553" y="10497"/>
                    <a:pt x="13433" y="10378"/>
                    <a:pt x="13287" y="10378"/>
                  </a:cubicBezTo>
                  <a:lnTo>
                    <a:pt x="12696" y="10378"/>
                  </a:lnTo>
                  <a:lnTo>
                    <a:pt x="12696" y="10136"/>
                  </a:lnTo>
                  <a:lnTo>
                    <a:pt x="13287" y="10136"/>
                  </a:lnTo>
                  <a:cubicBezTo>
                    <a:pt x="13433" y="10136"/>
                    <a:pt x="13553" y="10017"/>
                    <a:pt x="13553" y="9870"/>
                  </a:cubicBezTo>
                  <a:cubicBezTo>
                    <a:pt x="13553" y="9723"/>
                    <a:pt x="13433" y="9604"/>
                    <a:pt x="13287" y="9604"/>
                  </a:cubicBezTo>
                  <a:lnTo>
                    <a:pt x="12696" y="9604"/>
                  </a:lnTo>
                  <a:lnTo>
                    <a:pt x="12696" y="9363"/>
                  </a:lnTo>
                  <a:lnTo>
                    <a:pt x="13287" y="9363"/>
                  </a:lnTo>
                  <a:cubicBezTo>
                    <a:pt x="13433" y="9363"/>
                    <a:pt x="13553" y="9244"/>
                    <a:pt x="13553" y="9097"/>
                  </a:cubicBezTo>
                  <a:cubicBezTo>
                    <a:pt x="13553" y="8950"/>
                    <a:pt x="13433" y="8831"/>
                    <a:pt x="13287" y="8831"/>
                  </a:cubicBezTo>
                  <a:lnTo>
                    <a:pt x="12696" y="8831"/>
                  </a:lnTo>
                  <a:lnTo>
                    <a:pt x="12696" y="8589"/>
                  </a:lnTo>
                  <a:lnTo>
                    <a:pt x="13287" y="8589"/>
                  </a:lnTo>
                  <a:cubicBezTo>
                    <a:pt x="13433" y="8589"/>
                    <a:pt x="13553" y="8471"/>
                    <a:pt x="13553" y="8324"/>
                  </a:cubicBezTo>
                  <a:cubicBezTo>
                    <a:pt x="13553" y="8177"/>
                    <a:pt x="13433" y="8058"/>
                    <a:pt x="13287" y="8058"/>
                  </a:cubicBezTo>
                  <a:lnTo>
                    <a:pt x="12696" y="8058"/>
                  </a:lnTo>
                  <a:lnTo>
                    <a:pt x="12696" y="7816"/>
                  </a:lnTo>
                  <a:lnTo>
                    <a:pt x="13287" y="7816"/>
                  </a:lnTo>
                  <a:cubicBezTo>
                    <a:pt x="13433" y="7816"/>
                    <a:pt x="13553" y="7696"/>
                    <a:pt x="13553" y="7550"/>
                  </a:cubicBezTo>
                  <a:cubicBezTo>
                    <a:pt x="13553" y="7403"/>
                    <a:pt x="13433" y="7284"/>
                    <a:pt x="13287" y="7284"/>
                  </a:cubicBezTo>
                  <a:lnTo>
                    <a:pt x="12696" y="7284"/>
                  </a:lnTo>
                  <a:lnTo>
                    <a:pt x="12696" y="7042"/>
                  </a:lnTo>
                  <a:lnTo>
                    <a:pt x="13287" y="7042"/>
                  </a:lnTo>
                  <a:cubicBezTo>
                    <a:pt x="13433" y="7042"/>
                    <a:pt x="13553" y="6923"/>
                    <a:pt x="13553" y="6776"/>
                  </a:cubicBezTo>
                  <a:cubicBezTo>
                    <a:pt x="13553" y="6630"/>
                    <a:pt x="13433" y="6511"/>
                    <a:pt x="13287" y="6511"/>
                  </a:cubicBezTo>
                  <a:lnTo>
                    <a:pt x="12696" y="6511"/>
                  </a:lnTo>
                  <a:lnTo>
                    <a:pt x="12696" y="6269"/>
                  </a:lnTo>
                  <a:lnTo>
                    <a:pt x="13287" y="6269"/>
                  </a:lnTo>
                  <a:cubicBezTo>
                    <a:pt x="13433" y="6269"/>
                    <a:pt x="13553" y="6150"/>
                    <a:pt x="13553" y="6003"/>
                  </a:cubicBezTo>
                  <a:cubicBezTo>
                    <a:pt x="13553" y="5856"/>
                    <a:pt x="13433" y="5737"/>
                    <a:pt x="13287" y="5737"/>
                  </a:cubicBezTo>
                  <a:lnTo>
                    <a:pt x="12696" y="5737"/>
                  </a:lnTo>
                  <a:lnTo>
                    <a:pt x="12696" y="5495"/>
                  </a:lnTo>
                  <a:lnTo>
                    <a:pt x="13287" y="5495"/>
                  </a:lnTo>
                  <a:cubicBezTo>
                    <a:pt x="13433" y="5495"/>
                    <a:pt x="13553" y="5376"/>
                    <a:pt x="13553" y="5229"/>
                  </a:cubicBezTo>
                  <a:cubicBezTo>
                    <a:pt x="13553" y="5082"/>
                    <a:pt x="13433" y="4964"/>
                    <a:pt x="13287" y="4964"/>
                  </a:cubicBezTo>
                  <a:lnTo>
                    <a:pt x="12696" y="4964"/>
                  </a:lnTo>
                  <a:lnTo>
                    <a:pt x="12696" y="4722"/>
                  </a:lnTo>
                  <a:lnTo>
                    <a:pt x="13287" y="4722"/>
                  </a:lnTo>
                  <a:cubicBezTo>
                    <a:pt x="13433" y="4722"/>
                    <a:pt x="13553" y="4603"/>
                    <a:pt x="13553" y="4456"/>
                  </a:cubicBezTo>
                  <a:cubicBezTo>
                    <a:pt x="13553" y="4309"/>
                    <a:pt x="13433" y="4190"/>
                    <a:pt x="13287" y="4190"/>
                  </a:cubicBezTo>
                  <a:lnTo>
                    <a:pt x="12696" y="4190"/>
                  </a:lnTo>
                  <a:lnTo>
                    <a:pt x="12696" y="3949"/>
                  </a:lnTo>
                  <a:lnTo>
                    <a:pt x="13287" y="3949"/>
                  </a:lnTo>
                  <a:cubicBezTo>
                    <a:pt x="13433" y="3949"/>
                    <a:pt x="13553" y="3830"/>
                    <a:pt x="13553" y="3683"/>
                  </a:cubicBezTo>
                  <a:cubicBezTo>
                    <a:pt x="13553" y="3536"/>
                    <a:pt x="13433" y="3417"/>
                    <a:pt x="13287" y="3417"/>
                  </a:cubicBezTo>
                  <a:lnTo>
                    <a:pt x="12696" y="3417"/>
                  </a:lnTo>
                  <a:lnTo>
                    <a:pt x="12696" y="3175"/>
                  </a:lnTo>
                  <a:lnTo>
                    <a:pt x="13287" y="3175"/>
                  </a:lnTo>
                  <a:cubicBezTo>
                    <a:pt x="13433" y="3175"/>
                    <a:pt x="13553" y="3056"/>
                    <a:pt x="13553" y="2909"/>
                  </a:cubicBezTo>
                  <a:cubicBezTo>
                    <a:pt x="13553" y="2762"/>
                    <a:pt x="13433" y="2643"/>
                    <a:pt x="13287" y="2643"/>
                  </a:cubicBezTo>
                  <a:lnTo>
                    <a:pt x="12696" y="2643"/>
                  </a:lnTo>
                  <a:lnTo>
                    <a:pt x="12696" y="2402"/>
                  </a:lnTo>
                  <a:lnTo>
                    <a:pt x="13287" y="2402"/>
                  </a:lnTo>
                  <a:cubicBezTo>
                    <a:pt x="13433" y="2402"/>
                    <a:pt x="13553" y="2282"/>
                    <a:pt x="13553" y="2136"/>
                  </a:cubicBezTo>
                  <a:cubicBezTo>
                    <a:pt x="13553" y="1989"/>
                    <a:pt x="13433" y="1870"/>
                    <a:pt x="13287" y="1870"/>
                  </a:cubicBezTo>
                  <a:lnTo>
                    <a:pt x="12696" y="1870"/>
                  </a:lnTo>
                  <a:lnTo>
                    <a:pt x="12696" y="1572"/>
                  </a:lnTo>
                  <a:cubicBezTo>
                    <a:pt x="12696" y="1230"/>
                    <a:pt x="12418" y="952"/>
                    <a:pt x="12076" y="952"/>
                  </a:cubicBezTo>
                  <a:lnTo>
                    <a:pt x="11684" y="952"/>
                  </a:lnTo>
                  <a:lnTo>
                    <a:pt x="11684" y="266"/>
                  </a:lnTo>
                  <a:cubicBezTo>
                    <a:pt x="11684" y="119"/>
                    <a:pt x="11565" y="1"/>
                    <a:pt x="11418" y="1"/>
                  </a:cubicBezTo>
                  <a:cubicBezTo>
                    <a:pt x="11271" y="1"/>
                    <a:pt x="11152" y="119"/>
                    <a:pt x="11152" y="266"/>
                  </a:cubicBezTo>
                  <a:lnTo>
                    <a:pt x="11152" y="952"/>
                  </a:lnTo>
                  <a:lnTo>
                    <a:pt x="10910" y="952"/>
                  </a:lnTo>
                  <a:lnTo>
                    <a:pt x="10910" y="266"/>
                  </a:lnTo>
                  <a:cubicBezTo>
                    <a:pt x="10910" y="119"/>
                    <a:pt x="10792" y="1"/>
                    <a:pt x="10644" y="1"/>
                  </a:cubicBezTo>
                  <a:cubicBezTo>
                    <a:pt x="10497" y="1"/>
                    <a:pt x="10379" y="119"/>
                    <a:pt x="10379" y="266"/>
                  </a:cubicBezTo>
                  <a:lnTo>
                    <a:pt x="10379" y="952"/>
                  </a:lnTo>
                  <a:lnTo>
                    <a:pt x="10137" y="952"/>
                  </a:lnTo>
                  <a:lnTo>
                    <a:pt x="10137" y="266"/>
                  </a:lnTo>
                  <a:cubicBezTo>
                    <a:pt x="10137" y="119"/>
                    <a:pt x="10017" y="1"/>
                    <a:pt x="9871" y="1"/>
                  </a:cubicBezTo>
                  <a:cubicBezTo>
                    <a:pt x="9724" y="1"/>
                    <a:pt x="9605" y="119"/>
                    <a:pt x="9605" y="266"/>
                  </a:cubicBezTo>
                  <a:lnTo>
                    <a:pt x="9605" y="952"/>
                  </a:lnTo>
                  <a:lnTo>
                    <a:pt x="9363" y="952"/>
                  </a:lnTo>
                  <a:lnTo>
                    <a:pt x="9363" y="266"/>
                  </a:lnTo>
                  <a:cubicBezTo>
                    <a:pt x="9363" y="119"/>
                    <a:pt x="9244" y="1"/>
                    <a:pt x="9098" y="1"/>
                  </a:cubicBezTo>
                  <a:cubicBezTo>
                    <a:pt x="8951" y="1"/>
                    <a:pt x="8832" y="119"/>
                    <a:pt x="8832" y="266"/>
                  </a:cubicBezTo>
                  <a:lnTo>
                    <a:pt x="8832" y="952"/>
                  </a:lnTo>
                  <a:lnTo>
                    <a:pt x="8589" y="952"/>
                  </a:lnTo>
                  <a:lnTo>
                    <a:pt x="8589" y="266"/>
                  </a:lnTo>
                  <a:cubicBezTo>
                    <a:pt x="8589" y="119"/>
                    <a:pt x="8470" y="1"/>
                    <a:pt x="8323" y="1"/>
                  </a:cubicBezTo>
                  <a:cubicBezTo>
                    <a:pt x="8177" y="1"/>
                    <a:pt x="8057" y="119"/>
                    <a:pt x="8057" y="266"/>
                  </a:cubicBezTo>
                  <a:lnTo>
                    <a:pt x="8057" y="952"/>
                  </a:lnTo>
                  <a:lnTo>
                    <a:pt x="7816" y="952"/>
                  </a:lnTo>
                  <a:lnTo>
                    <a:pt x="7816" y="266"/>
                  </a:lnTo>
                  <a:cubicBezTo>
                    <a:pt x="7816" y="119"/>
                    <a:pt x="7697" y="1"/>
                    <a:pt x="7550" y="1"/>
                  </a:cubicBezTo>
                  <a:cubicBezTo>
                    <a:pt x="7403" y="1"/>
                    <a:pt x="7284" y="119"/>
                    <a:pt x="7284" y="266"/>
                  </a:cubicBezTo>
                  <a:lnTo>
                    <a:pt x="7284" y="952"/>
                  </a:lnTo>
                  <a:lnTo>
                    <a:pt x="7043" y="952"/>
                  </a:lnTo>
                  <a:lnTo>
                    <a:pt x="7043" y="266"/>
                  </a:lnTo>
                  <a:cubicBezTo>
                    <a:pt x="7043" y="119"/>
                    <a:pt x="6924" y="1"/>
                    <a:pt x="6777" y="1"/>
                  </a:cubicBezTo>
                  <a:cubicBezTo>
                    <a:pt x="6629" y="1"/>
                    <a:pt x="6511" y="119"/>
                    <a:pt x="6511" y="266"/>
                  </a:cubicBezTo>
                  <a:lnTo>
                    <a:pt x="6511" y="952"/>
                  </a:lnTo>
                  <a:lnTo>
                    <a:pt x="6269" y="952"/>
                  </a:lnTo>
                  <a:lnTo>
                    <a:pt x="6269" y="266"/>
                  </a:lnTo>
                  <a:cubicBezTo>
                    <a:pt x="6269" y="119"/>
                    <a:pt x="6150" y="1"/>
                    <a:pt x="6003" y="1"/>
                  </a:cubicBezTo>
                  <a:cubicBezTo>
                    <a:pt x="5856" y="1"/>
                    <a:pt x="5737" y="119"/>
                    <a:pt x="5737" y="266"/>
                  </a:cubicBezTo>
                  <a:lnTo>
                    <a:pt x="5737" y="952"/>
                  </a:lnTo>
                  <a:lnTo>
                    <a:pt x="5496" y="952"/>
                  </a:lnTo>
                  <a:lnTo>
                    <a:pt x="5496" y="266"/>
                  </a:lnTo>
                  <a:cubicBezTo>
                    <a:pt x="5496" y="119"/>
                    <a:pt x="5377" y="1"/>
                    <a:pt x="5230" y="1"/>
                  </a:cubicBezTo>
                  <a:cubicBezTo>
                    <a:pt x="5083" y="1"/>
                    <a:pt x="4964" y="119"/>
                    <a:pt x="4964" y="266"/>
                  </a:cubicBezTo>
                  <a:lnTo>
                    <a:pt x="4964" y="952"/>
                  </a:lnTo>
                  <a:lnTo>
                    <a:pt x="4723" y="952"/>
                  </a:lnTo>
                  <a:lnTo>
                    <a:pt x="4723" y="266"/>
                  </a:lnTo>
                  <a:cubicBezTo>
                    <a:pt x="4723" y="119"/>
                    <a:pt x="4603" y="1"/>
                    <a:pt x="4457" y="1"/>
                  </a:cubicBezTo>
                  <a:cubicBezTo>
                    <a:pt x="4310" y="1"/>
                    <a:pt x="4191" y="119"/>
                    <a:pt x="4191" y="266"/>
                  </a:cubicBezTo>
                  <a:lnTo>
                    <a:pt x="4191" y="952"/>
                  </a:lnTo>
                  <a:lnTo>
                    <a:pt x="3948" y="952"/>
                  </a:lnTo>
                  <a:lnTo>
                    <a:pt x="3948" y="266"/>
                  </a:lnTo>
                  <a:cubicBezTo>
                    <a:pt x="3948" y="119"/>
                    <a:pt x="3829" y="1"/>
                    <a:pt x="3682" y="1"/>
                  </a:cubicBezTo>
                  <a:cubicBezTo>
                    <a:pt x="3536" y="1"/>
                    <a:pt x="3417" y="119"/>
                    <a:pt x="3417" y="266"/>
                  </a:cubicBezTo>
                  <a:lnTo>
                    <a:pt x="3417" y="952"/>
                  </a:lnTo>
                  <a:lnTo>
                    <a:pt x="3175" y="952"/>
                  </a:lnTo>
                  <a:lnTo>
                    <a:pt x="3175" y="266"/>
                  </a:lnTo>
                  <a:cubicBezTo>
                    <a:pt x="3175" y="119"/>
                    <a:pt x="3056" y="1"/>
                    <a:pt x="2909" y="1"/>
                  </a:cubicBezTo>
                  <a:cubicBezTo>
                    <a:pt x="2763" y="1"/>
                    <a:pt x="2643" y="119"/>
                    <a:pt x="2643" y="266"/>
                  </a:cubicBezTo>
                  <a:lnTo>
                    <a:pt x="2643" y="952"/>
                  </a:lnTo>
                  <a:lnTo>
                    <a:pt x="2402" y="952"/>
                  </a:lnTo>
                  <a:lnTo>
                    <a:pt x="2402" y="266"/>
                  </a:lnTo>
                  <a:cubicBezTo>
                    <a:pt x="2402" y="119"/>
                    <a:pt x="2283"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0;p20">
              <a:extLst>
                <a:ext uri="{FF2B5EF4-FFF2-40B4-BE49-F238E27FC236}">
                  <a16:creationId xmlns:a16="http://schemas.microsoft.com/office/drawing/2014/main" id="{549BA105-08B4-4BA2-BAD5-D46967C1640E}"/>
                </a:ext>
              </a:extLst>
            </p:cNvPr>
            <p:cNvSpPr/>
            <p:nvPr/>
          </p:nvSpPr>
          <p:spPr>
            <a:xfrm>
              <a:off x="2084313" y="2453169"/>
              <a:ext cx="274793" cy="272405"/>
            </a:xfrm>
            <a:custGeom>
              <a:avLst/>
              <a:gdLst/>
              <a:ahLst/>
              <a:cxnLst/>
              <a:rect l="l" t="t" r="r" b="b"/>
              <a:pathLst>
                <a:path w="8285" h="8213" extrusionOk="0">
                  <a:moveTo>
                    <a:pt x="2544" y="1"/>
                  </a:moveTo>
                  <a:cubicBezTo>
                    <a:pt x="2311" y="1"/>
                    <a:pt x="2011" y="124"/>
                    <a:pt x="1845" y="287"/>
                  </a:cubicBezTo>
                  <a:lnTo>
                    <a:pt x="291" y="1827"/>
                  </a:lnTo>
                  <a:cubicBezTo>
                    <a:pt x="126" y="1991"/>
                    <a:pt x="0" y="2290"/>
                    <a:pt x="0" y="2522"/>
                  </a:cubicBezTo>
                  <a:lnTo>
                    <a:pt x="0" y="7650"/>
                  </a:lnTo>
                  <a:cubicBezTo>
                    <a:pt x="0" y="7961"/>
                    <a:pt x="254" y="8212"/>
                    <a:pt x="566" y="8212"/>
                  </a:cubicBezTo>
                  <a:lnTo>
                    <a:pt x="7719" y="8212"/>
                  </a:lnTo>
                  <a:cubicBezTo>
                    <a:pt x="8032" y="8212"/>
                    <a:pt x="8284" y="7960"/>
                    <a:pt x="8284" y="7650"/>
                  </a:cubicBezTo>
                  <a:lnTo>
                    <a:pt x="8284" y="2912"/>
                  </a:lnTo>
                  <a:cubicBezTo>
                    <a:pt x="8284" y="2766"/>
                    <a:pt x="8166" y="2646"/>
                    <a:pt x="8019" y="2646"/>
                  </a:cubicBezTo>
                  <a:cubicBezTo>
                    <a:pt x="7872" y="2646"/>
                    <a:pt x="7753" y="2766"/>
                    <a:pt x="7753" y="2912"/>
                  </a:cubicBezTo>
                  <a:lnTo>
                    <a:pt x="7753" y="7650"/>
                  </a:lnTo>
                  <a:cubicBezTo>
                    <a:pt x="7753" y="7666"/>
                    <a:pt x="7737" y="7681"/>
                    <a:pt x="7719" y="7681"/>
                  </a:cubicBezTo>
                  <a:lnTo>
                    <a:pt x="566" y="7681"/>
                  </a:lnTo>
                  <a:cubicBezTo>
                    <a:pt x="548" y="7681"/>
                    <a:pt x="532" y="7666"/>
                    <a:pt x="532" y="7650"/>
                  </a:cubicBezTo>
                  <a:lnTo>
                    <a:pt x="532" y="2522"/>
                  </a:lnTo>
                  <a:cubicBezTo>
                    <a:pt x="532" y="2431"/>
                    <a:pt x="599" y="2271"/>
                    <a:pt x="665" y="2205"/>
                  </a:cubicBezTo>
                  <a:lnTo>
                    <a:pt x="2220" y="665"/>
                  </a:lnTo>
                  <a:cubicBezTo>
                    <a:pt x="2286" y="599"/>
                    <a:pt x="2450" y="532"/>
                    <a:pt x="2544" y="532"/>
                  </a:cubicBezTo>
                  <a:lnTo>
                    <a:pt x="7719" y="532"/>
                  </a:lnTo>
                  <a:cubicBezTo>
                    <a:pt x="7737" y="532"/>
                    <a:pt x="7752" y="547"/>
                    <a:pt x="7752" y="563"/>
                  </a:cubicBezTo>
                  <a:lnTo>
                    <a:pt x="7752" y="1352"/>
                  </a:lnTo>
                  <a:cubicBezTo>
                    <a:pt x="7753" y="1500"/>
                    <a:pt x="7872" y="1619"/>
                    <a:pt x="8019" y="1619"/>
                  </a:cubicBezTo>
                  <a:cubicBezTo>
                    <a:pt x="8166" y="1619"/>
                    <a:pt x="8284" y="1500"/>
                    <a:pt x="8284" y="1353"/>
                  </a:cubicBezTo>
                  <a:lnTo>
                    <a:pt x="8284" y="563"/>
                  </a:lnTo>
                  <a:cubicBezTo>
                    <a:pt x="8284" y="253"/>
                    <a:pt x="8031" y="1"/>
                    <a:pt x="7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41;p20">
              <a:extLst>
                <a:ext uri="{FF2B5EF4-FFF2-40B4-BE49-F238E27FC236}">
                  <a16:creationId xmlns:a16="http://schemas.microsoft.com/office/drawing/2014/main" id="{16E9AB6B-42F2-EEF5-E4D2-B92BAB1C5E2C}"/>
                </a:ext>
              </a:extLst>
            </p:cNvPr>
            <p:cNvSpPr/>
            <p:nvPr/>
          </p:nvSpPr>
          <p:spPr>
            <a:xfrm>
              <a:off x="2175159" y="2541196"/>
              <a:ext cx="120929" cy="17678"/>
            </a:xfrm>
            <a:custGeom>
              <a:avLst/>
              <a:gdLst/>
              <a:ahLst/>
              <a:cxnLst/>
              <a:rect l="l" t="t" r="r" b="b"/>
              <a:pathLst>
                <a:path w="3646" h="533" extrusionOk="0">
                  <a:moveTo>
                    <a:pt x="266" y="1"/>
                  </a:moveTo>
                  <a:cubicBezTo>
                    <a:pt x="119" y="1"/>
                    <a:pt x="1" y="120"/>
                    <a:pt x="1" y="267"/>
                  </a:cubicBezTo>
                  <a:cubicBezTo>
                    <a:pt x="1" y="413"/>
                    <a:pt x="119" y="532"/>
                    <a:pt x="266" y="532"/>
                  </a:cubicBezTo>
                  <a:lnTo>
                    <a:pt x="3380" y="532"/>
                  </a:lnTo>
                  <a:cubicBezTo>
                    <a:pt x="3527" y="532"/>
                    <a:pt x="3646" y="413"/>
                    <a:pt x="3646" y="267"/>
                  </a:cubicBezTo>
                  <a:cubicBezTo>
                    <a:pt x="3646" y="120"/>
                    <a:pt x="3527" y="1"/>
                    <a:pt x="3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42;p20">
              <a:extLst>
                <a:ext uri="{FF2B5EF4-FFF2-40B4-BE49-F238E27FC236}">
                  <a16:creationId xmlns:a16="http://schemas.microsoft.com/office/drawing/2014/main" id="{010CE77E-12C7-FC00-8BFC-C15AFCA00CC3}"/>
                </a:ext>
              </a:extLst>
            </p:cNvPr>
            <p:cNvSpPr/>
            <p:nvPr/>
          </p:nvSpPr>
          <p:spPr>
            <a:xfrm>
              <a:off x="2175159" y="2580533"/>
              <a:ext cx="120929" cy="17678"/>
            </a:xfrm>
            <a:custGeom>
              <a:avLst/>
              <a:gdLst/>
              <a:ahLst/>
              <a:cxnLst/>
              <a:rect l="l" t="t" r="r" b="b"/>
              <a:pathLst>
                <a:path w="3646" h="533" extrusionOk="0">
                  <a:moveTo>
                    <a:pt x="266" y="1"/>
                  </a:moveTo>
                  <a:cubicBezTo>
                    <a:pt x="119" y="1"/>
                    <a:pt x="1" y="120"/>
                    <a:pt x="1" y="266"/>
                  </a:cubicBezTo>
                  <a:cubicBezTo>
                    <a:pt x="1" y="413"/>
                    <a:pt x="119" y="532"/>
                    <a:pt x="266" y="532"/>
                  </a:cubicBezTo>
                  <a:lnTo>
                    <a:pt x="3380" y="532"/>
                  </a:lnTo>
                  <a:cubicBezTo>
                    <a:pt x="3527" y="532"/>
                    <a:pt x="3646" y="413"/>
                    <a:pt x="3646" y="266"/>
                  </a:cubicBezTo>
                  <a:cubicBezTo>
                    <a:pt x="3646" y="120"/>
                    <a:pt x="3527" y="1"/>
                    <a:pt x="3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43;p20">
              <a:extLst>
                <a:ext uri="{FF2B5EF4-FFF2-40B4-BE49-F238E27FC236}">
                  <a16:creationId xmlns:a16="http://schemas.microsoft.com/office/drawing/2014/main" id="{D1946F61-A029-6600-BAAA-F8D2E95FFBF1}"/>
                </a:ext>
              </a:extLst>
            </p:cNvPr>
            <p:cNvSpPr/>
            <p:nvPr/>
          </p:nvSpPr>
          <p:spPr>
            <a:xfrm>
              <a:off x="2228758" y="2619902"/>
              <a:ext cx="67330" cy="17678"/>
            </a:xfrm>
            <a:custGeom>
              <a:avLst/>
              <a:gdLst/>
              <a:ahLst/>
              <a:cxnLst/>
              <a:rect l="l" t="t" r="r" b="b"/>
              <a:pathLst>
                <a:path w="2030" h="533" extrusionOk="0">
                  <a:moveTo>
                    <a:pt x="267" y="0"/>
                  </a:moveTo>
                  <a:cubicBezTo>
                    <a:pt x="120" y="0"/>
                    <a:pt x="1" y="120"/>
                    <a:pt x="1" y="266"/>
                  </a:cubicBezTo>
                  <a:cubicBezTo>
                    <a:pt x="1" y="413"/>
                    <a:pt x="120" y="532"/>
                    <a:pt x="267" y="532"/>
                  </a:cubicBezTo>
                  <a:lnTo>
                    <a:pt x="1764" y="532"/>
                  </a:lnTo>
                  <a:cubicBezTo>
                    <a:pt x="1910" y="532"/>
                    <a:pt x="2030" y="413"/>
                    <a:pt x="2030" y="266"/>
                  </a:cubicBezTo>
                  <a:cubicBezTo>
                    <a:pt x="2030" y="120"/>
                    <a:pt x="1911" y="0"/>
                    <a:pt x="1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44;p20">
              <a:extLst>
                <a:ext uri="{FF2B5EF4-FFF2-40B4-BE49-F238E27FC236}">
                  <a16:creationId xmlns:a16="http://schemas.microsoft.com/office/drawing/2014/main" id="{6178DA73-936F-C25E-70D0-9EFD3A6640EE}"/>
                </a:ext>
              </a:extLst>
            </p:cNvPr>
            <p:cNvSpPr/>
            <p:nvPr/>
          </p:nvSpPr>
          <p:spPr>
            <a:xfrm>
              <a:off x="2433766" y="2322489"/>
              <a:ext cx="54428" cy="54096"/>
            </a:xfrm>
            <a:custGeom>
              <a:avLst/>
              <a:gdLst/>
              <a:ahLst/>
              <a:cxnLst/>
              <a:rect l="l" t="t" r="r" b="b"/>
              <a:pathLst>
                <a:path w="1641" h="1631" extrusionOk="0">
                  <a:moveTo>
                    <a:pt x="820" y="533"/>
                  </a:moveTo>
                  <a:cubicBezTo>
                    <a:pt x="979" y="533"/>
                    <a:pt x="1109" y="659"/>
                    <a:pt x="1109" y="815"/>
                  </a:cubicBezTo>
                  <a:cubicBezTo>
                    <a:pt x="1109" y="971"/>
                    <a:pt x="979" y="1098"/>
                    <a:pt x="820" y="1098"/>
                  </a:cubicBezTo>
                  <a:cubicBezTo>
                    <a:pt x="662" y="1098"/>
                    <a:pt x="533" y="971"/>
                    <a:pt x="533" y="815"/>
                  </a:cubicBezTo>
                  <a:cubicBezTo>
                    <a:pt x="533" y="659"/>
                    <a:pt x="662" y="533"/>
                    <a:pt x="820" y="533"/>
                  </a:cubicBezTo>
                  <a:close/>
                  <a:moveTo>
                    <a:pt x="820" y="1"/>
                  </a:moveTo>
                  <a:cubicBezTo>
                    <a:pt x="368" y="1"/>
                    <a:pt x="1" y="366"/>
                    <a:pt x="1" y="815"/>
                  </a:cubicBezTo>
                  <a:cubicBezTo>
                    <a:pt x="1" y="1265"/>
                    <a:pt x="368" y="1630"/>
                    <a:pt x="820" y="1630"/>
                  </a:cubicBezTo>
                  <a:cubicBezTo>
                    <a:pt x="1272" y="1630"/>
                    <a:pt x="1640" y="1265"/>
                    <a:pt x="1640" y="815"/>
                  </a:cubicBezTo>
                  <a:cubicBezTo>
                    <a:pt x="1639" y="366"/>
                    <a:pt x="1272"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45;p20">
              <a:extLst>
                <a:ext uri="{FF2B5EF4-FFF2-40B4-BE49-F238E27FC236}">
                  <a16:creationId xmlns:a16="http://schemas.microsoft.com/office/drawing/2014/main" id="{47F58390-9D0E-3512-19C7-E834CD757049}"/>
                </a:ext>
              </a:extLst>
            </p:cNvPr>
            <p:cNvSpPr/>
            <p:nvPr/>
          </p:nvSpPr>
          <p:spPr>
            <a:xfrm>
              <a:off x="1952207" y="2322489"/>
              <a:ext cx="54395" cy="54096"/>
            </a:xfrm>
            <a:custGeom>
              <a:avLst/>
              <a:gdLst/>
              <a:ahLst/>
              <a:cxnLst/>
              <a:rect l="l" t="t" r="r" b="b"/>
              <a:pathLst>
                <a:path w="1640" h="1631" extrusionOk="0">
                  <a:moveTo>
                    <a:pt x="820" y="533"/>
                  </a:moveTo>
                  <a:cubicBezTo>
                    <a:pt x="978" y="533"/>
                    <a:pt x="1107" y="659"/>
                    <a:pt x="1107" y="815"/>
                  </a:cubicBezTo>
                  <a:cubicBezTo>
                    <a:pt x="1107" y="971"/>
                    <a:pt x="978" y="1098"/>
                    <a:pt x="820" y="1098"/>
                  </a:cubicBezTo>
                  <a:cubicBezTo>
                    <a:pt x="661" y="1098"/>
                    <a:pt x="531" y="971"/>
                    <a:pt x="531" y="815"/>
                  </a:cubicBezTo>
                  <a:cubicBezTo>
                    <a:pt x="531" y="659"/>
                    <a:pt x="661" y="533"/>
                    <a:pt x="820" y="533"/>
                  </a:cubicBezTo>
                  <a:close/>
                  <a:moveTo>
                    <a:pt x="820" y="1"/>
                  </a:moveTo>
                  <a:cubicBezTo>
                    <a:pt x="368" y="1"/>
                    <a:pt x="1" y="366"/>
                    <a:pt x="1" y="815"/>
                  </a:cubicBezTo>
                  <a:cubicBezTo>
                    <a:pt x="1" y="1265"/>
                    <a:pt x="368" y="1630"/>
                    <a:pt x="820" y="1630"/>
                  </a:cubicBezTo>
                  <a:cubicBezTo>
                    <a:pt x="1272" y="1630"/>
                    <a:pt x="1639" y="1265"/>
                    <a:pt x="1639" y="815"/>
                  </a:cubicBezTo>
                  <a:cubicBezTo>
                    <a:pt x="1639" y="366"/>
                    <a:pt x="1272"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95A9967A-B94E-C135-F0F4-11081CD003B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568" b="89994" l="8160" r="90960">
                        <a14:foregroundMark x1="8160" y1="38899" x2="8160" y2="38899"/>
                        <a14:foregroundMark x1="8160" y1="38899" x2="8160" y2="38899"/>
                        <a14:foregroundMark x1="25120" y1="8630" x2="25120" y2="8630"/>
                        <a14:foregroundMark x1="25120" y1="8630" x2="25120" y2="8630"/>
                        <a14:foregroundMark x1="47960" y1="15572" x2="47960" y2="15572"/>
                        <a14:foregroundMark x1="47960" y1="15572" x2="47960" y2="15572"/>
                        <a14:foregroundMark x1="51240" y1="16948" x2="51240" y2="16948"/>
                        <a14:foregroundMark x1="51240" y1="16948" x2="51240" y2="16948"/>
                        <a14:foregroundMark x1="87760" y1="54159" x2="87760" y2="54159"/>
                        <a14:foregroundMark x1="87760" y1="54159" x2="87760" y2="54159"/>
                        <a14:foregroundMark x1="87760" y1="54159" x2="87760" y2="54159"/>
                        <a14:foregroundMark x1="86520" y1="48218" x2="86520" y2="48218"/>
                        <a14:foregroundMark x1="86520" y1="48218" x2="86520" y2="48218"/>
                        <a14:foregroundMark x1="84120" y1="41964" x2="84120" y2="41964"/>
                        <a14:foregroundMark x1="84120" y1="41964" x2="84120" y2="41964"/>
                        <a14:foregroundMark x1="85960" y1="44028" x2="85960" y2="44028"/>
                        <a14:foregroundMark x1="85960" y1="44028" x2="85960" y2="44028"/>
                        <a14:foregroundMark x1="85080" y1="41651" x2="85080" y2="41651"/>
                        <a14:foregroundMark x1="85080" y1="41651" x2="85080" y2="41651"/>
                        <a14:foregroundMark x1="84840" y1="43340" x2="84840" y2="43340"/>
                        <a14:foregroundMark x1="84840" y1="43340" x2="84840" y2="43340"/>
                        <a14:foregroundMark x1="90680" y1="52095" x2="90680" y2="52095"/>
                        <a14:foregroundMark x1="90680" y1="52095" x2="90680" y2="52095"/>
                        <a14:foregroundMark x1="90680" y1="52095" x2="90680" y2="52095"/>
                        <a14:foregroundMark x1="90680" y1="52095" x2="90680" y2="52095"/>
                        <a14:foregroundMark x1="90320" y1="34459" x2="90320" y2="34459"/>
                        <a14:foregroundMark x1="90320" y1="34459" x2="90320" y2="34459"/>
                        <a14:foregroundMark x1="15360" y1="65541" x2="15360" y2="65541"/>
                        <a14:foregroundMark x1="15360" y1="65541" x2="15360" y2="65541"/>
                        <a14:foregroundMark x1="26280" y1="71232" x2="26280" y2="71232"/>
                        <a14:foregroundMark x1="26280" y1="71232" x2="26280" y2="71232"/>
                        <a14:foregroundMark x1="31720" y1="71670" x2="31720" y2="71670"/>
                        <a14:foregroundMark x1="31720" y1="71670" x2="31720" y2="71670"/>
                        <a14:foregroundMark x1="31720" y1="71670" x2="31720" y2="71670"/>
                        <a14:foregroundMark x1="31720" y1="71670" x2="31720" y2="71670"/>
                        <a14:foregroundMark x1="89600" y1="44841" x2="89600" y2="44841"/>
                        <a14:foregroundMark x1="89600" y1="44841" x2="89600" y2="44841"/>
                        <a14:foregroundMark x1="90960" y1="45716" x2="90960" y2="45716"/>
                        <a14:foregroundMark x1="90960" y1="45716" x2="90960" y2="45716"/>
                        <a14:foregroundMark x1="90960" y1="45716" x2="90960" y2="45716"/>
                      </a14:backgroundRemoval>
                    </a14:imgEffect>
                  </a14:imgLayer>
                </a14:imgProps>
              </a:ext>
              <a:ext uri="{28A0092B-C50C-407E-A947-70E740481C1C}">
                <a14:useLocalDpi xmlns:a14="http://schemas.microsoft.com/office/drawing/2010/main" val="0"/>
              </a:ext>
            </a:extLst>
          </a:blip>
          <a:srcRect/>
          <a:stretch>
            <a:fillRect/>
          </a:stretch>
        </p:blipFill>
        <p:spPr bwMode="auto">
          <a:xfrm rot="20824809">
            <a:off x="3516788" y="1474350"/>
            <a:ext cx="1882369" cy="12038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CB MODULE DHT 11,DHT11 Temperature and Humidity Sensor Module - for  Raspberry STM (DHT11 with PCB) : Amazon.in: Industrial &amp; Scientific">
            <a:extLst>
              <a:ext uri="{FF2B5EF4-FFF2-40B4-BE49-F238E27FC236}">
                <a16:creationId xmlns:a16="http://schemas.microsoft.com/office/drawing/2014/main" id="{8CB66F1B-F167-7CF9-E76A-367A3A5F31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189" b="90842" l="5907" r="93636">
                        <a14:foregroundMark x1="72940" y1="5433" x2="72940" y2="5433"/>
                        <a14:foregroundMark x1="72940" y1="5433" x2="72940" y2="5433"/>
                        <a14:foregroundMark x1="93636" y1="36264" x2="93636" y2="36264"/>
                        <a14:foregroundMark x1="93636" y1="36264" x2="93636" y2="36264"/>
                        <a14:foregroundMark x1="78526" y1="64591" x2="78526" y2="64591"/>
                        <a14:foregroundMark x1="78526" y1="64591" x2="78526" y2="64591"/>
                        <a14:foregroundMark x1="77381" y1="64042" x2="77381" y2="64042"/>
                        <a14:foregroundMark x1="77381" y1="64042" x2="77381" y2="64042"/>
                        <a14:foregroundMark x1="77381" y1="64042" x2="77381" y2="64042"/>
                        <a14:foregroundMark x1="10745" y1="56301" x2="10005" y2="56215"/>
                        <a14:foregroundMark x1="77381" y1="64042" x2="11242" y2="56359"/>
                        <a14:foregroundMark x1="13079" y1="59890" x2="14225" y2="60553"/>
                        <a14:foregroundMark x1="9176" y1="57631" x2="13079" y2="59890"/>
                        <a14:foregroundMark x1="7689" y1="56770" x2="9176" y2="57631"/>
                        <a14:foregroundMark x1="15110" y1="66239" x2="15110" y2="66239"/>
                        <a14:foregroundMark x1="15110" y1="66239" x2="15110" y2="66239"/>
                        <a14:foregroundMark x1="18956" y1="64591" x2="11447" y2="68071"/>
                        <a14:foregroundMark x1="11447" y1="68071" x2="11355" y2="68193"/>
                        <a14:foregroundMark x1="32280" y1="66239" x2="21016" y2="70818"/>
                        <a14:foregroundMark x1="21016" y1="70818" x2="16026" y2="78449"/>
                        <a14:foregroundMark x1="16026" y1="78449" x2="15751" y2="78632"/>
                        <a14:foregroundMark x1="9799" y1="59890" x2="5952" y2="61233"/>
                        <a14:foregroundMark x1="43636" y1="90842" x2="43636" y2="90842"/>
                        <a14:foregroundMark x1="43636" y1="90842" x2="43636" y2="90842"/>
                        <a14:foregroundMark x1="56548" y1="85714" x2="56548" y2="85714"/>
                        <a14:foregroundMark x1="56548" y1="85714" x2="56548" y2="85714"/>
                        <a14:backgroundMark x1="8013" y1="57753" x2="8013" y2="57753"/>
                        <a14:backgroundMark x1="8013" y1="57753" x2="8013" y2="57753"/>
                        <a14:backgroundMark x1="10119" y1="56410" x2="7692" y2="57387"/>
                        <a14:backgroundMark x1="10531" y1="64469" x2="17491" y2="61294"/>
                        <a14:backgroundMark x1="17491" y1="61294" x2="13874" y2="64286"/>
                        <a14:backgroundMark x1="14881" y1="60989" x2="15293" y2="61966"/>
                        <a14:backgroundMark x1="8745" y1="57631" x2="10119" y2="56777"/>
                        <a14:backgroundMark x1="14881" y1="60134" x2="15522" y2="61783"/>
                        <a14:backgroundMark x1="13965" y1="59890" x2="13965" y2="59890"/>
                        <a14:backgroundMark x1="13965" y1="59890" x2="13965" y2="59890"/>
                        <a14:backgroundMark x1="13645" y1="60440" x2="13645" y2="60440"/>
                        <a14:backgroundMark x1="13645" y1="60440" x2="13645" y2="60440"/>
                        <a14:backgroundMark x1="13874" y1="60440" x2="14286" y2="60440"/>
                        <a14:backgroundMark x1="7692" y1="56777" x2="6273" y2="57204"/>
                        <a14:backgroundMark x1="6456" y1="55983" x2="6456" y2="55983"/>
                        <a14:backgroundMark x1="6456" y1="55983" x2="6456" y2="55983"/>
                        <a14:backgroundMark x1="8745" y1="57631" x2="8745" y2="57631"/>
                        <a14:backgroundMark x1="8745" y1="57631" x2="8745" y2="57631"/>
                        <a14:backgroundMark x1="7921" y1="56654" x2="7921" y2="56654"/>
                        <a14:backgroundMark x1="11035" y1="57082" x2="11035" y2="57082"/>
                        <a14:backgroundMark x1="11035" y1="57082" x2="11035" y2="57082"/>
                        <a14:backgroundMark x1="11264" y1="56410" x2="11264" y2="56410"/>
                        <a14:backgroundMark x1="11264" y1="56410" x2="11264" y2="56410"/>
                        <a14:backgroundMark x1="11264" y1="56410" x2="11264" y2="56410"/>
                        <a14:backgroundMark x1="11264" y1="56410" x2="10714" y2="56227"/>
                      </a14:backgroundRemoval>
                    </a14:imgEffect>
                  </a14:imgLayer>
                </a14:imgProps>
              </a:ext>
              <a:ext uri="{28A0092B-C50C-407E-A947-70E740481C1C}">
                <a14:useLocalDpi xmlns:a14="http://schemas.microsoft.com/office/drawing/2010/main" val="0"/>
              </a:ext>
            </a:extLst>
          </a:blip>
          <a:srcRect/>
          <a:stretch>
            <a:fillRect/>
          </a:stretch>
        </p:blipFill>
        <p:spPr bwMode="auto">
          <a:xfrm rot="2007501">
            <a:off x="6101173" y="1378237"/>
            <a:ext cx="1525999" cy="11444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Q-135 Gas Sensor - Waveshare Wiki">
            <a:extLst>
              <a:ext uri="{FF2B5EF4-FFF2-40B4-BE49-F238E27FC236}">
                <a16:creationId xmlns:a16="http://schemas.microsoft.com/office/drawing/2014/main" id="{D506312A-06A6-7972-6384-73DF7538DFB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74664" y1="25727" x2="74664" y2="25727"/>
                        <a14:foregroundMark x1="74664" y1="25727" x2="74664" y2="25727"/>
                        <a14:foregroundMark x1="72819" y1="27740" x2="72819" y2="27740"/>
                        <a14:foregroundMark x1="72819" y1="27740" x2="72819" y2="27740"/>
                        <a14:foregroundMark x1="72819" y1="27740" x2="72819" y2="27740"/>
                        <a14:foregroundMark x1="75503" y1="25727" x2="75839" y2="25727"/>
                        <a14:foregroundMark x1="75839" y1="25727" x2="75839" y2="25727"/>
                        <a14:foregroundMark x1="75839" y1="25727" x2="75839" y2="25727"/>
                        <a14:foregroundMark x1="77349" y1="25727" x2="77349" y2="25727"/>
                        <a14:foregroundMark x1="77349" y1="25727" x2="77349" y2="25727"/>
                        <a14:foregroundMark x1="77517" y1="29306" x2="77517" y2="29306"/>
                        <a14:foregroundMark x1="77517" y1="29306" x2="77517" y2="29306"/>
                        <a14:foregroundMark x1="77517" y1="29306" x2="77517" y2="29306"/>
                        <a14:foregroundMark x1="77517" y1="29306" x2="77517" y2="29306"/>
                        <a14:foregroundMark x1="75503" y1="30425" x2="75503" y2="30425"/>
                        <a14:foregroundMark x1="75503" y1="30425" x2="75503" y2="30425"/>
                        <a14:foregroundMark x1="75503" y1="30425" x2="79698" y2="28412"/>
                        <a14:foregroundMark x1="76007" y1="33781" x2="76846" y2="35123"/>
                        <a14:foregroundMark x1="81040" y1="32438" x2="79362" y2="32886"/>
                        <a14:foregroundMark x1="81879" y1="31767" x2="81879" y2="31767"/>
                        <a14:foregroundMark x1="81879" y1="31767" x2="81879" y2="31767"/>
                        <a14:foregroundMark x1="77517" y1="37808" x2="77517" y2="39374"/>
                        <a14:foregroundMark x1="83725" y1="33781" x2="83725" y2="33781"/>
                        <a14:foregroundMark x1="83725" y1="33781" x2="83725" y2="33781"/>
                      </a14:backgroundRemoval>
                    </a14:imgEffect>
                  </a14:imgLayer>
                </a14:imgProps>
              </a:ext>
              <a:ext uri="{28A0092B-C50C-407E-A947-70E740481C1C}">
                <a14:useLocalDpi xmlns:a14="http://schemas.microsoft.com/office/drawing/2010/main" val="0"/>
              </a:ext>
            </a:extLst>
          </a:blip>
          <a:srcRect/>
          <a:stretch>
            <a:fillRect/>
          </a:stretch>
        </p:blipFill>
        <p:spPr bwMode="auto">
          <a:xfrm rot="1735749">
            <a:off x="3160771" y="2576594"/>
            <a:ext cx="2394896" cy="17961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SM Module 2.3 Microprocessor (LPC2148) | Download Scientific Diagram">
            <a:extLst>
              <a:ext uri="{FF2B5EF4-FFF2-40B4-BE49-F238E27FC236}">
                <a16:creationId xmlns:a16="http://schemas.microsoft.com/office/drawing/2014/main" id="{412F2118-5E07-C977-492A-563B275D17BA}"/>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foregroundMark x1="48880" y1="52835" x2="48880" y2="52835"/>
                        <a14:foregroundMark x1="48880" y1="52835" x2="48880" y2="52835"/>
                      </a14:backgroundRemoval>
                    </a14:imgEffect>
                  </a14:imgLayer>
                </a14:imgProps>
              </a:ext>
              <a:ext uri="{28A0092B-C50C-407E-A947-70E740481C1C}">
                <a14:useLocalDpi xmlns:a14="http://schemas.microsoft.com/office/drawing/2010/main" val="0"/>
              </a:ext>
            </a:extLst>
          </a:blip>
          <a:srcRect/>
          <a:stretch>
            <a:fillRect/>
          </a:stretch>
        </p:blipFill>
        <p:spPr bwMode="auto">
          <a:xfrm rot="1048811">
            <a:off x="5138746" y="2257861"/>
            <a:ext cx="3079681" cy="243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384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3" name="Google Shape;613;p20"/>
          <p:cNvSpPr txBox="1"/>
          <p:nvPr/>
        </p:nvSpPr>
        <p:spPr>
          <a:xfrm>
            <a:off x="1593620" y="393640"/>
            <a:ext cx="3031720" cy="457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100" dirty="0">
                <a:solidFill>
                  <a:schemeClr val="dk1"/>
                </a:solidFill>
                <a:latin typeface="Montserrat Black"/>
                <a:ea typeface="Montserrat Black"/>
                <a:cs typeface="Montserrat Black"/>
                <a:sym typeface="Montserrat Black"/>
              </a:rPr>
              <a:t>Software Used</a:t>
            </a:r>
            <a:endParaRPr sz="2100" dirty="0">
              <a:solidFill>
                <a:schemeClr val="dk1"/>
              </a:solidFill>
              <a:latin typeface="Montserrat Black"/>
              <a:ea typeface="Montserrat Black"/>
              <a:cs typeface="Montserrat Black"/>
              <a:sym typeface="Montserrat Black"/>
            </a:endParaRPr>
          </a:p>
        </p:txBody>
      </p:sp>
      <p:sp>
        <p:nvSpPr>
          <p:cNvPr id="616" name="Google Shape;616;p20"/>
          <p:cNvSpPr/>
          <p:nvPr/>
        </p:nvSpPr>
        <p:spPr>
          <a:xfrm rot="5400000">
            <a:off x="629525" y="321278"/>
            <a:ext cx="720900" cy="6249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0"/>
          <p:cNvGrpSpPr/>
          <p:nvPr/>
        </p:nvGrpSpPr>
        <p:grpSpPr>
          <a:xfrm>
            <a:off x="801316" y="462941"/>
            <a:ext cx="392678" cy="377490"/>
            <a:chOff x="2597216" y="1443219"/>
            <a:chExt cx="601990" cy="578707"/>
          </a:xfrm>
        </p:grpSpPr>
        <p:sp>
          <p:nvSpPr>
            <p:cNvPr id="622" name="Google Shape;622;p20"/>
            <p:cNvSpPr/>
            <p:nvPr/>
          </p:nvSpPr>
          <p:spPr>
            <a:xfrm>
              <a:off x="2867896" y="1901295"/>
              <a:ext cx="49851" cy="17645"/>
            </a:xfrm>
            <a:custGeom>
              <a:avLst/>
              <a:gdLst/>
              <a:ahLst/>
              <a:cxnLst/>
              <a:rect l="l" t="t" r="r" b="b"/>
              <a:pathLst>
                <a:path w="1503" h="532" extrusionOk="0">
                  <a:moveTo>
                    <a:pt x="267" y="0"/>
                  </a:moveTo>
                  <a:cubicBezTo>
                    <a:pt x="120" y="0"/>
                    <a:pt x="1" y="119"/>
                    <a:pt x="1" y="266"/>
                  </a:cubicBezTo>
                  <a:cubicBezTo>
                    <a:pt x="1" y="413"/>
                    <a:pt x="120" y="532"/>
                    <a:pt x="267" y="532"/>
                  </a:cubicBezTo>
                  <a:lnTo>
                    <a:pt x="1237" y="532"/>
                  </a:lnTo>
                  <a:cubicBezTo>
                    <a:pt x="1384" y="532"/>
                    <a:pt x="1503" y="413"/>
                    <a:pt x="1503" y="266"/>
                  </a:cubicBezTo>
                  <a:cubicBezTo>
                    <a:pt x="1503" y="119"/>
                    <a:pt x="1384" y="0"/>
                    <a:pt x="1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2881328" y="1687431"/>
              <a:ext cx="100398" cy="17612"/>
            </a:xfrm>
            <a:custGeom>
              <a:avLst/>
              <a:gdLst/>
              <a:ahLst/>
              <a:cxnLst/>
              <a:rect l="l" t="t" r="r" b="b"/>
              <a:pathLst>
                <a:path w="3027" h="531" extrusionOk="0">
                  <a:moveTo>
                    <a:pt x="266" y="0"/>
                  </a:moveTo>
                  <a:cubicBezTo>
                    <a:pt x="119" y="0"/>
                    <a:pt x="0" y="119"/>
                    <a:pt x="0" y="266"/>
                  </a:cubicBezTo>
                  <a:cubicBezTo>
                    <a:pt x="0" y="413"/>
                    <a:pt x="119" y="531"/>
                    <a:pt x="266" y="531"/>
                  </a:cubicBezTo>
                  <a:lnTo>
                    <a:pt x="2760" y="531"/>
                  </a:lnTo>
                  <a:cubicBezTo>
                    <a:pt x="2907" y="531"/>
                    <a:pt x="3026" y="413"/>
                    <a:pt x="3026" y="266"/>
                  </a:cubicBezTo>
                  <a:cubicBezTo>
                    <a:pt x="3026" y="119"/>
                    <a:pt x="2907" y="0"/>
                    <a:pt x="2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2991710" y="1687431"/>
              <a:ext cx="84080" cy="17612"/>
            </a:xfrm>
            <a:custGeom>
              <a:avLst/>
              <a:gdLst/>
              <a:ahLst/>
              <a:cxnLst/>
              <a:rect l="l" t="t" r="r" b="b"/>
              <a:pathLst>
                <a:path w="2535" h="531" extrusionOk="0">
                  <a:moveTo>
                    <a:pt x="267" y="0"/>
                  </a:moveTo>
                  <a:cubicBezTo>
                    <a:pt x="120" y="0"/>
                    <a:pt x="1" y="119"/>
                    <a:pt x="1" y="266"/>
                  </a:cubicBezTo>
                  <a:cubicBezTo>
                    <a:pt x="1" y="413"/>
                    <a:pt x="120" y="531"/>
                    <a:pt x="267" y="531"/>
                  </a:cubicBezTo>
                  <a:lnTo>
                    <a:pt x="2269" y="531"/>
                  </a:lnTo>
                  <a:cubicBezTo>
                    <a:pt x="2416" y="531"/>
                    <a:pt x="2535" y="413"/>
                    <a:pt x="2535" y="266"/>
                  </a:cubicBezTo>
                  <a:cubicBezTo>
                    <a:pt x="2535" y="119"/>
                    <a:pt x="2416" y="0"/>
                    <a:pt x="2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2881328" y="1723617"/>
              <a:ext cx="192637" cy="17678"/>
            </a:xfrm>
            <a:custGeom>
              <a:avLst/>
              <a:gdLst/>
              <a:ahLst/>
              <a:cxnLst/>
              <a:rect l="l" t="t" r="r" b="b"/>
              <a:pathLst>
                <a:path w="5808" h="533" extrusionOk="0">
                  <a:moveTo>
                    <a:pt x="266" y="1"/>
                  </a:moveTo>
                  <a:cubicBezTo>
                    <a:pt x="119" y="1"/>
                    <a:pt x="0" y="120"/>
                    <a:pt x="0" y="267"/>
                  </a:cubicBezTo>
                  <a:cubicBezTo>
                    <a:pt x="0" y="413"/>
                    <a:pt x="119" y="532"/>
                    <a:pt x="266" y="532"/>
                  </a:cubicBezTo>
                  <a:lnTo>
                    <a:pt x="5542" y="532"/>
                  </a:lnTo>
                  <a:cubicBezTo>
                    <a:pt x="5688" y="532"/>
                    <a:pt x="5807" y="413"/>
                    <a:pt x="5807" y="267"/>
                  </a:cubicBezTo>
                  <a:cubicBezTo>
                    <a:pt x="5807" y="120"/>
                    <a:pt x="5688" y="1"/>
                    <a:pt x="5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2881328" y="1759836"/>
              <a:ext cx="68624" cy="17645"/>
            </a:xfrm>
            <a:custGeom>
              <a:avLst/>
              <a:gdLst/>
              <a:ahLst/>
              <a:cxnLst/>
              <a:rect l="l" t="t" r="r" b="b"/>
              <a:pathLst>
                <a:path w="2069" h="532" extrusionOk="0">
                  <a:moveTo>
                    <a:pt x="266" y="0"/>
                  </a:moveTo>
                  <a:cubicBezTo>
                    <a:pt x="119" y="0"/>
                    <a:pt x="0" y="119"/>
                    <a:pt x="0" y="266"/>
                  </a:cubicBezTo>
                  <a:cubicBezTo>
                    <a:pt x="0" y="414"/>
                    <a:pt x="119" y="532"/>
                    <a:pt x="266" y="532"/>
                  </a:cubicBezTo>
                  <a:lnTo>
                    <a:pt x="1802" y="532"/>
                  </a:lnTo>
                  <a:cubicBezTo>
                    <a:pt x="1949" y="532"/>
                    <a:pt x="2068" y="414"/>
                    <a:pt x="2068" y="266"/>
                  </a:cubicBezTo>
                  <a:cubicBezTo>
                    <a:pt x="2068" y="119"/>
                    <a:pt x="1949" y="0"/>
                    <a:pt x="1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2959106" y="1759836"/>
              <a:ext cx="68624" cy="17645"/>
            </a:xfrm>
            <a:custGeom>
              <a:avLst/>
              <a:gdLst/>
              <a:ahLst/>
              <a:cxnLst/>
              <a:rect l="l" t="t" r="r" b="b"/>
              <a:pathLst>
                <a:path w="2069" h="532" extrusionOk="0">
                  <a:moveTo>
                    <a:pt x="266" y="0"/>
                  </a:moveTo>
                  <a:cubicBezTo>
                    <a:pt x="119" y="0"/>
                    <a:pt x="0" y="119"/>
                    <a:pt x="0" y="266"/>
                  </a:cubicBezTo>
                  <a:cubicBezTo>
                    <a:pt x="0" y="414"/>
                    <a:pt x="119" y="532"/>
                    <a:pt x="266" y="532"/>
                  </a:cubicBezTo>
                  <a:lnTo>
                    <a:pt x="1802" y="532"/>
                  </a:lnTo>
                  <a:cubicBezTo>
                    <a:pt x="1949" y="532"/>
                    <a:pt x="2068" y="414"/>
                    <a:pt x="2068" y="266"/>
                  </a:cubicBezTo>
                  <a:cubicBezTo>
                    <a:pt x="2068" y="119"/>
                    <a:pt x="1949" y="0"/>
                    <a:pt x="1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3037779" y="1759836"/>
              <a:ext cx="36186" cy="17645"/>
            </a:xfrm>
            <a:custGeom>
              <a:avLst/>
              <a:gdLst/>
              <a:ahLst/>
              <a:cxnLst/>
              <a:rect l="l" t="t" r="r" b="b"/>
              <a:pathLst>
                <a:path w="1091" h="532" extrusionOk="0">
                  <a:moveTo>
                    <a:pt x="266" y="0"/>
                  </a:moveTo>
                  <a:cubicBezTo>
                    <a:pt x="119" y="0"/>
                    <a:pt x="0" y="119"/>
                    <a:pt x="0" y="266"/>
                  </a:cubicBezTo>
                  <a:cubicBezTo>
                    <a:pt x="0" y="414"/>
                    <a:pt x="119" y="532"/>
                    <a:pt x="266" y="532"/>
                  </a:cubicBezTo>
                  <a:lnTo>
                    <a:pt x="825" y="532"/>
                  </a:lnTo>
                  <a:cubicBezTo>
                    <a:pt x="971" y="532"/>
                    <a:pt x="1090" y="414"/>
                    <a:pt x="1090" y="266"/>
                  </a:cubicBezTo>
                  <a:cubicBezTo>
                    <a:pt x="1090" y="119"/>
                    <a:pt x="971" y="0"/>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0"/>
            <p:cNvSpPr/>
            <p:nvPr/>
          </p:nvSpPr>
          <p:spPr>
            <a:xfrm>
              <a:off x="2881328" y="1796055"/>
              <a:ext cx="192637" cy="17678"/>
            </a:xfrm>
            <a:custGeom>
              <a:avLst/>
              <a:gdLst/>
              <a:ahLst/>
              <a:cxnLst/>
              <a:rect l="l" t="t" r="r" b="b"/>
              <a:pathLst>
                <a:path w="5808" h="533" extrusionOk="0">
                  <a:moveTo>
                    <a:pt x="266" y="0"/>
                  </a:moveTo>
                  <a:cubicBezTo>
                    <a:pt x="119" y="0"/>
                    <a:pt x="0" y="120"/>
                    <a:pt x="0" y="266"/>
                  </a:cubicBezTo>
                  <a:cubicBezTo>
                    <a:pt x="0" y="413"/>
                    <a:pt x="119" y="532"/>
                    <a:pt x="266" y="532"/>
                  </a:cubicBezTo>
                  <a:lnTo>
                    <a:pt x="5542" y="532"/>
                  </a:lnTo>
                  <a:cubicBezTo>
                    <a:pt x="5688" y="532"/>
                    <a:pt x="5807" y="413"/>
                    <a:pt x="5807" y="266"/>
                  </a:cubicBezTo>
                  <a:cubicBezTo>
                    <a:pt x="5807" y="120"/>
                    <a:pt x="5688" y="0"/>
                    <a:pt x="5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0"/>
            <p:cNvSpPr/>
            <p:nvPr/>
          </p:nvSpPr>
          <p:spPr>
            <a:xfrm>
              <a:off x="2881328" y="1831445"/>
              <a:ext cx="192637" cy="17645"/>
            </a:xfrm>
            <a:custGeom>
              <a:avLst/>
              <a:gdLst/>
              <a:ahLst/>
              <a:cxnLst/>
              <a:rect l="l" t="t" r="r" b="b"/>
              <a:pathLst>
                <a:path w="5808" h="532" extrusionOk="0">
                  <a:moveTo>
                    <a:pt x="266" y="0"/>
                  </a:moveTo>
                  <a:cubicBezTo>
                    <a:pt x="119" y="0"/>
                    <a:pt x="0" y="118"/>
                    <a:pt x="0" y="266"/>
                  </a:cubicBezTo>
                  <a:cubicBezTo>
                    <a:pt x="0" y="413"/>
                    <a:pt x="119" y="531"/>
                    <a:pt x="266" y="531"/>
                  </a:cubicBezTo>
                  <a:lnTo>
                    <a:pt x="5542" y="531"/>
                  </a:lnTo>
                  <a:cubicBezTo>
                    <a:pt x="5688" y="531"/>
                    <a:pt x="5807" y="412"/>
                    <a:pt x="5807" y="266"/>
                  </a:cubicBezTo>
                  <a:cubicBezTo>
                    <a:pt x="5807" y="118"/>
                    <a:pt x="5688" y="0"/>
                    <a:pt x="5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0"/>
            <p:cNvSpPr/>
            <p:nvPr/>
          </p:nvSpPr>
          <p:spPr>
            <a:xfrm>
              <a:off x="2701594" y="1714032"/>
              <a:ext cx="135688" cy="138905"/>
            </a:xfrm>
            <a:custGeom>
              <a:avLst/>
              <a:gdLst/>
              <a:ahLst/>
              <a:cxnLst/>
              <a:rect l="l" t="t" r="r" b="b"/>
              <a:pathLst>
                <a:path w="4091" h="4188" extrusionOk="0">
                  <a:moveTo>
                    <a:pt x="3559" y="532"/>
                  </a:moveTo>
                  <a:lnTo>
                    <a:pt x="3559" y="3656"/>
                  </a:lnTo>
                  <a:lnTo>
                    <a:pt x="532" y="3656"/>
                  </a:lnTo>
                  <a:lnTo>
                    <a:pt x="532" y="532"/>
                  </a:lnTo>
                  <a:close/>
                  <a:moveTo>
                    <a:pt x="443" y="0"/>
                  </a:moveTo>
                  <a:cubicBezTo>
                    <a:pt x="198" y="0"/>
                    <a:pt x="0" y="199"/>
                    <a:pt x="0" y="443"/>
                  </a:cubicBezTo>
                  <a:lnTo>
                    <a:pt x="0" y="3745"/>
                  </a:lnTo>
                  <a:cubicBezTo>
                    <a:pt x="0" y="3989"/>
                    <a:pt x="198" y="4187"/>
                    <a:pt x="443" y="4187"/>
                  </a:cubicBezTo>
                  <a:lnTo>
                    <a:pt x="3647" y="4187"/>
                  </a:lnTo>
                  <a:cubicBezTo>
                    <a:pt x="3891" y="4187"/>
                    <a:pt x="4091" y="3989"/>
                    <a:pt x="4091" y="3745"/>
                  </a:cubicBezTo>
                  <a:lnTo>
                    <a:pt x="4091" y="443"/>
                  </a:lnTo>
                  <a:cubicBezTo>
                    <a:pt x="4091" y="199"/>
                    <a:pt x="3891" y="0"/>
                    <a:pt x="36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0"/>
            <p:cNvSpPr/>
            <p:nvPr/>
          </p:nvSpPr>
          <p:spPr>
            <a:xfrm>
              <a:off x="2597216" y="1443219"/>
              <a:ext cx="601990" cy="578707"/>
            </a:xfrm>
            <a:custGeom>
              <a:avLst/>
              <a:gdLst/>
              <a:ahLst/>
              <a:cxnLst/>
              <a:rect l="l" t="t" r="r" b="b"/>
              <a:pathLst>
                <a:path w="18150" h="17448" extrusionOk="0">
                  <a:moveTo>
                    <a:pt x="17479" y="532"/>
                  </a:moveTo>
                  <a:cubicBezTo>
                    <a:pt x="17489" y="532"/>
                    <a:pt x="17498" y="532"/>
                    <a:pt x="17506" y="534"/>
                  </a:cubicBezTo>
                  <a:cubicBezTo>
                    <a:pt x="17569" y="548"/>
                    <a:pt x="17618" y="605"/>
                    <a:pt x="17618" y="672"/>
                  </a:cubicBezTo>
                  <a:lnTo>
                    <a:pt x="17618" y="1381"/>
                  </a:lnTo>
                  <a:lnTo>
                    <a:pt x="9975" y="1381"/>
                  </a:lnTo>
                  <a:lnTo>
                    <a:pt x="9975" y="672"/>
                  </a:lnTo>
                  <a:cubicBezTo>
                    <a:pt x="9975" y="605"/>
                    <a:pt x="10024" y="548"/>
                    <a:pt x="10086" y="534"/>
                  </a:cubicBezTo>
                  <a:cubicBezTo>
                    <a:pt x="10095" y="532"/>
                    <a:pt x="10104" y="532"/>
                    <a:pt x="10114" y="532"/>
                  </a:cubicBezTo>
                  <a:close/>
                  <a:moveTo>
                    <a:pt x="4269" y="2608"/>
                  </a:moveTo>
                  <a:cubicBezTo>
                    <a:pt x="4281" y="2608"/>
                    <a:pt x="4290" y="2610"/>
                    <a:pt x="4293" y="2611"/>
                  </a:cubicBezTo>
                  <a:lnTo>
                    <a:pt x="5559" y="3346"/>
                  </a:lnTo>
                  <a:lnTo>
                    <a:pt x="4269" y="4093"/>
                  </a:lnTo>
                  <a:lnTo>
                    <a:pt x="2981" y="3346"/>
                  </a:lnTo>
                  <a:lnTo>
                    <a:pt x="4247" y="2611"/>
                  </a:lnTo>
                  <a:cubicBezTo>
                    <a:pt x="4250" y="2610"/>
                    <a:pt x="4258" y="2608"/>
                    <a:pt x="4269" y="2608"/>
                  </a:cubicBezTo>
                  <a:close/>
                  <a:moveTo>
                    <a:pt x="2716" y="3807"/>
                  </a:moveTo>
                  <a:lnTo>
                    <a:pt x="4003" y="4553"/>
                  </a:lnTo>
                  <a:lnTo>
                    <a:pt x="4003" y="6049"/>
                  </a:lnTo>
                  <a:lnTo>
                    <a:pt x="2741" y="5316"/>
                  </a:lnTo>
                  <a:cubicBezTo>
                    <a:pt x="2731" y="5308"/>
                    <a:pt x="2719" y="5286"/>
                    <a:pt x="2716" y="5275"/>
                  </a:cubicBezTo>
                  <a:lnTo>
                    <a:pt x="2716" y="3807"/>
                  </a:lnTo>
                  <a:close/>
                  <a:moveTo>
                    <a:pt x="5823" y="3807"/>
                  </a:moveTo>
                  <a:lnTo>
                    <a:pt x="5823" y="5275"/>
                  </a:lnTo>
                  <a:cubicBezTo>
                    <a:pt x="5821" y="5286"/>
                    <a:pt x="5808" y="5308"/>
                    <a:pt x="5799" y="5316"/>
                  </a:cubicBezTo>
                  <a:lnTo>
                    <a:pt x="4535" y="6049"/>
                  </a:lnTo>
                  <a:lnTo>
                    <a:pt x="4535" y="4553"/>
                  </a:lnTo>
                  <a:lnTo>
                    <a:pt x="5823" y="3807"/>
                  </a:lnTo>
                  <a:close/>
                  <a:moveTo>
                    <a:pt x="8008" y="4918"/>
                  </a:moveTo>
                  <a:lnTo>
                    <a:pt x="8008" y="6766"/>
                  </a:lnTo>
                  <a:cubicBezTo>
                    <a:pt x="8008" y="6842"/>
                    <a:pt x="7944" y="6905"/>
                    <a:pt x="7869" y="6905"/>
                  </a:cubicBezTo>
                  <a:lnTo>
                    <a:pt x="1737" y="6905"/>
                  </a:lnTo>
                  <a:lnTo>
                    <a:pt x="1737" y="5547"/>
                  </a:lnTo>
                  <a:cubicBezTo>
                    <a:pt x="1737" y="5262"/>
                    <a:pt x="1926" y="5022"/>
                    <a:pt x="2184" y="4945"/>
                  </a:cubicBezTo>
                  <a:lnTo>
                    <a:pt x="2184" y="5278"/>
                  </a:lnTo>
                  <a:cubicBezTo>
                    <a:pt x="2184" y="5469"/>
                    <a:pt x="2305" y="5678"/>
                    <a:pt x="2470" y="5774"/>
                  </a:cubicBezTo>
                  <a:lnTo>
                    <a:pt x="3983" y="6652"/>
                  </a:lnTo>
                  <a:cubicBezTo>
                    <a:pt x="4087" y="6711"/>
                    <a:pt x="4196" y="6724"/>
                    <a:pt x="4269" y="6724"/>
                  </a:cubicBezTo>
                  <a:cubicBezTo>
                    <a:pt x="4343" y="6724"/>
                    <a:pt x="4453" y="6711"/>
                    <a:pt x="4556" y="6652"/>
                  </a:cubicBezTo>
                  <a:lnTo>
                    <a:pt x="6069" y="5774"/>
                  </a:lnTo>
                  <a:cubicBezTo>
                    <a:pt x="6235" y="5678"/>
                    <a:pt x="6355" y="5469"/>
                    <a:pt x="6355" y="5278"/>
                  </a:cubicBezTo>
                  <a:lnTo>
                    <a:pt x="6355" y="4918"/>
                  </a:lnTo>
                  <a:close/>
                  <a:moveTo>
                    <a:pt x="15465" y="4918"/>
                  </a:moveTo>
                  <a:cubicBezTo>
                    <a:pt x="15809" y="4918"/>
                    <a:pt x="16088" y="5201"/>
                    <a:pt x="16088" y="5547"/>
                  </a:cubicBezTo>
                  <a:lnTo>
                    <a:pt x="16088" y="13080"/>
                  </a:lnTo>
                  <a:lnTo>
                    <a:pt x="7125" y="13080"/>
                  </a:lnTo>
                  <a:cubicBezTo>
                    <a:pt x="6978" y="13080"/>
                    <a:pt x="6859" y="13199"/>
                    <a:pt x="6859" y="13346"/>
                  </a:cubicBezTo>
                  <a:cubicBezTo>
                    <a:pt x="6859" y="13493"/>
                    <a:pt x="6978" y="13612"/>
                    <a:pt x="7125" y="13612"/>
                  </a:cubicBezTo>
                  <a:lnTo>
                    <a:pt x="16088" y="13612"/>
                  </a:lnTo>
                  <a:lnTo>
                    <a:pt x="16088" y="13996"/>
                  </a:lnTo>
                  <a:cubicBezTo>
                    <a:pt x="16088" y="14342"/>
                    <a:pt x="15808" y="14624"/>
                    <a:pt x="15465" y="14624"/>
                  </a:cubicBezTo>
                  <a:lnTo>
                    <a:pt x="2362" y="14624"/>
                  </a:lnTo>
                  <a:cubicBezTo>
                    <a:pt x="2018" y="14624"/>
                    <a:pt x="1737" y="14342"/>
                    <a:pt x="1737" y="13996"/>
                  </a:cubicBezTo>
                  <a:lnTo>
                    <a:pt x="1737" y="13612"/>
                  </a:lnTo>
                  <a:lnTo>
                    <a:pt x="5423" y="13612"/>
                  </a:lnTo>
                  <a:cubicBezTo>
                    <a:pt x="5570" y="13612"/>
                    <a:pt x="5689" y="13493"/>
                    <a:pt x="5689" y="13346"/>
                  </a:cubicBezTo>
                  <a:cubicBezTo>
                    <a:pt x="5689" y="13199"/>
                    <a:pt x="5570" y="13080"/>
                    <a:pt x="5423" y="13080"/>
                  </a:cubicBezTo>
                  <a:lnTo>
                    <a:pt x="1737" y="13080"/>
                  </a:lnTo>
                  <a:lnTo>
                    <a:pt x="1737" y="7437"/>
                  </a:lnTo>
                  <a:lnTo>
                    <a:pt x="7869" y="7437"/>
                  </a:lnTo>
                  <a:cubicBezTo>
                    <a:pt x="8239" y="7437"/>
                    <a:pt x="8540" y="7136"/>
                    <a:pt x="8540" y="6766"/>
                  </a:cubicBezTo>
                  <a:lnTo>
                    <a:pt x="8540" y="4918"/>
                  </a:lnTo>
                  <a:lnTo>
                    <a:pt x="9443" y="4918"/>
                  </a:lnTo>
                  <a:lnTo>
                    <a:pt x="9443" y="5668"/>
                  </a:lnTo>
                  <a:cubicBezTo>
                    <a:pt x="9443" y="6038"/>
                    <a:pt x="9744" y="6340"/>
                    <a:pt x="10114" y="6340"/>
                  </a:cubicBezTo>
                  <a:lnTo>
                    <a:pt x="15314" y="6340"/>
                  </a:lnTo>
                  <a:cubicBezTo>
                    <a:pt x="15460" y="6340"/>
                    <a:pt x="15579" y="6220"/>
                    <a:pt x="15579" y="6074"/>
                  </a:cubicBezTo>
                  <a:cubicBezTo>
                    <a:pt x="15579" y="5927"/>
                    <a:pt x="15460" y="5808"/>
                    <a:pt x="15314" y="5808"/>
                  </a:cubicBezTo>
                  <a:lnTo>
                    <a:pt x="10114" y="5808"/>
                  </a:lnTo>
                  <a:cubicBezTo>
                    <a:pt x="10039" y="5808"/>
                    <a:pt x="9975" y="5744"/>
                    <a:pt x="9975" y="5668"/>
                  </a:cubicBezTo>
                  <a:lnTo>
                    <a:pt x="9975" y="4918"/>
                  </a:lnTo>
                  <a:close/>
                  <a:moveTo>
                    <a:pt x="10629" y="15155"/>
                  </a:moveTo>
                  <a:lnTo>
                    <a:pt x="10629" y="15924"/>
                  </a:lnTo>
                  <a:lnTo>
                    <a:pt x="7197" y="15924"/>
                  </a:lnTo>
                  <a:lnTo>
                    <a:pt x="7197" y="15155"/>
                  </a:lnTo>
                  <a:close/>
                  <a:moveTo>
                    <a:pt x="12848" y="16456"/>
                  </a:moveTo>
                  <a:lnTo>
                    <a:pt x="12848" y="16916"/>
                  </a:lnTo>
                  <a:lnTo>
                    <a:pt x="4978" y="16916"/>
                  </a:lnTo>
                  <a:lnTo>
                    <a:pt x="4978" y="16456"/>
                  </a:lnTo>
                  <a:close/>
                  <a:moveTo>
                    <a:pt x="10114" y="0"/>
                  </a:moveTo>
                  <a:cubicBezTo>
                    <a:pt x="9744" y="0"/>
                    <a:pt x="9443" y="301"/>
                    <a:pt x="9443" y="672"/>
                  </a:cubicBezTo>
                  <a:lnTo>
                    <a:pt x="9443" y="4387"/>
                  </a:lnTo>
                  <a:lnTo>
                    <a:pt x="8540" y="4387"/>
                  </a:lnTo>
                  <a:lnTo>
                    <a:pt x="8540" y="3938"/>
                  </a:lnTo>
                  <a:cubicBezTo>
                    <a:pt x="8540" y="3791"/>
                    <a:pt x="8420" y="3672"/>
                    <a:pt x="8274" y="3672"/>
                  </a:cubicBezTo>
                  <a:cubicBezTo>
                    <a:pt x="8127" y="3672"/>
                    <a:pt x="8008" y="3791"/>
                    <a:pt x="8008" y="3938"/>
                  </a:cubicBezTo>
                  <a:lnTo>
                    <a:pt x="8008" y="4387"/>
                  </a:lnTo>
                  <a:lnTo>
                    <a:pt x="6355" y="4387"/>
                  </a:lnTo>
                  <a:lnTo>
                    <a:pt x="6355" y="3522"/>
                  </a:lnTo>
                  <a:cubicBezTo>
                    <a:pt x="6355" y="3331"/>
                    <a:pt x="6235" y="3123"/>
                    <a:pt x="6069" y="3026"/>
                  </a:cubicBezTo>
                  <a:lnTo>
                    <a:pt x="4556" y="2149"/>
                  </a:lnTo>
                  <a:cubicBezTo>
                    <a:pt x="4453" y="2089"/>
                    <a:pt x="4343" y="2076"/>
                    <a:pt x="4269" y="2076"/>
                  </a:cubicBezTo>
                  <a:cubicBezTo>
                    <a:pt x="4195" y="2076"/>
                    <a:pt x="4087" y="2089"/>
                    <a:pt x="3983" y="2149"/>
                  </a:cubicBezTo>
                  <a:lnTo>
                    <a:pt x="2470" y="3026"/>
                  </a:lnTo>
                  <a:cubicBezTo>
                    <a:pt x="2304" y="3123"/>
                    <a:pt x="2184" y="3331"/>
                    <a:pt x="2184" y="3522"/>
                  </a:cubicBezTo>
                  <a:lnTo>
                    <a:pt x="2184" y="4401"/>
                  </a:lnTo>
                  <a:cubicBezTo>
                    <a:pt x="1631" y="4486"/>
                    <a:pt x="1206" y="4968"/>
                    <a:pt x="1206" y="5547"/>
                  </a:cubicBezTo>
                  <a:lnTo>
                    <a:pt x="1206" y="6905"/>
                  </a:lnTo>
                  <a:lnTo>
                    <a:pt x="671" y="6905"/>
                  </a:lnTo>
                  <a:cubicBezTo>
                    <a:pt x="596" y="6905"/>
                    <a:pt x="532" y="6842"/>
                    <a:pt x="532" y="6766"/>
                  </a:cubicBezTo>
                  <a:lnTo>
                    <a:pt x="532" y="1972"/>
                  </a:lnTo>
                  <a:cubicBezTo>
                    <a:pt x="532" y="1896"/>
                    <a:pt x="596" y="1831"/>
                    <a:pt x="671" y="1831"/>
                  </a:cubicBezTo>
                  <a:lnTo>
                    <a:pt x="7869" y="1831"/>
                  </a:lnTo>
                  <a:cubicBezTo>
                    <a:pt x="7944" y="1831"/>
                    <a:pt x="8008" y="1896"/>
                    <a:pt x="8008" y="1972"/>
                  </a:cubicBezTo>
                  <a:lnTo>
                    <a:pt x="8008" y="2449"/>
                  </a:lnTo>
                  <a:cubicBezTo>
                    <a:pt x="8008" y="2596"/>
                    <a:pt x="8126" y="2715"/>
                    <a:pt x="8274" y="2715"/>
                  </a:cubicBezTo>
                  <a:cubicBezTo>
                    <a:pt x="8419" y="2715"/>
                    <a:pt x="8539" y="2596"/>
                    <a:pt x="8539" y="2449"/>
                  </a:cubicBezTo>
                  <a:lnTo>
                    <a:pt x="8539" y="1972"/>
                  </a:lnTo>
                  <a:cubicBezTo>
                    <a:pt x="8539" y="1601"/>
                    <a:pt x="8239" y="1300"/>
                    <a:pt x="7869" y="1300"/>
                  </a:cubicBezTo>
                  <a:lnTo>
                    <a:pt x="671" y="1300"/>
                  </a:lnTo>
                  <a:cubicBezTo>
                    <a:pt x="300" y="1300"/>
                    <a:pt x="0" y="1601"/>
                    <a:pt x="0" y="1972"/>
                  </a:cubicBezTo>
                  <a:lnTo>
                    <a:pt x="0" y="6766"/>
                  </a:lnTo>
                  <a:cubicBezTo>
                    <a:pt x="0" y="7136"/>
                    <a:pt x="301" y="7437"/>
                    <a:pt x="671" y="7437"/>
                  </a:cubicBezTo>
                  <a:lnTo>
                    <a:pt x="1206" y="7437"/>
                  </a:lnTo>
                  <a:lnTo>
                    <a:pt x="1206" y="13996"/>
                  </a:lnTo>
                  <a:cubicBezTo>
                    <a:pt x="1206" y="14636"/>
                    <a:pt x="1724" y="15156"/>
                    <a:pt x="2362" y="15156"/>
                  </a:cubicBezTo>
                  <a:lnTo>
                    <a:pt x="6665" y="15156"/>
                  </a:lnTo>
                  <a:lnTo>
                    <a:pt x="6665" y="15924"/>
                  </a:lnTo>
                  <a:lnTo>
                    <a:pt x="4889" y="15924"/>
                  </a:lnTo>
                  <a:cubicBezTo>
                    <a:pt x="4645" y="15924"/>
                    <a:pt x="4446" y="16122"/>
                    <a:pt x="4446" y="16367"/>
                  </a:cubicBezTo>
                  <a:lnTo>
                    <a:pt x="4446" y="17004"/>
                  </a:lnTo>
                  <a:cubicBezTo>
                    <a:pt x="4446" y="17249"/>
                    <a:pt x="4645" y="17448"/>
                    <a:pt x="4889" y="17448"/>
                  </a:cubicBezTo>
                  <a:lnTo>
                    <a:pt x="12937" y="17448"/>
                  </a:lnTo>
                  <a:cubicBezTo>
                    <a:pt x="13180" y="17448"/>
                    <a:pt x="13380" y="17249"/>
                    <a:pt x="13380" y="17004"/>
                  </a:cubicBezTo>
                  <a:lnTo>
                    <a:pt x="13380" y="16367"/>
                  </a:lnTo>
                  <a:cubicBezTo>
                    <a:pt x="13380" y="16122"/>
                    <a:pt x="13180" y="15924"/>
                    <a:pt x="12937" y="15924"/>
                  </a:cubicBezTo>
                  <a:lnTo>
                    <a:pt x="11161" y="15924"/>
                  </a:lnTo>
                  <a:lnTo>
                    <a:pt x="11161" y="15156"/>
                  </a:lnTo>
                  <a:lnTo>
                    <a:pt x="15465" y="15156"/>
                  </a:lnTo>
                  <a:cubicBezTo>
                    <a:pt x="16101" y="15156"/>
                    <a:pt x="16620" y="14636"/>
                    <a:pt x="16620" y="13996"/>
                  </a:cubicBezTo>
                  <a:lnTo>
                    <a:pt x="16620" y="5547"/>
                  </a:lnTo>
                  <a:cubicBezTo>
                    <a:pt x="16620" y="4907"/>
                    <a:pt x="16101" y="4387"/>
                    <a:pt x="15465" y="4387"/>
                  </a:cubicBezTo>
                  <a:lnTo>
                    <a:pt x="9975" y="4387"/>
                  </a:lnTo>
                  <a:lnTo>
                    <a:pt x="9975" y="1913"/>
                  </a:lnTo>
                  <a:lnTo>
                    <a:pt x="17618" y="1913"/>
                  </a:lnTo>
                  <a:lnTo>
                    <a:pt x="17618" y="5668"/>
                  </a:lnTo>
                  <a:cubicBezTo>
                    <a:pt x="17618" y="5744"/>
                    <a:pt x="17554" y="5808"/>
                    <a:pt x="17479" y="5808"/>
                  </a:cubicBezTo>
                  <a:lnTo>
                    <a:pt x="17121" y="5808"/>
                  </a:lnTo>
                  <a:cubicBezTo>
                    <a:pt x="16974" y="5808"/>
                    <a:pt x="16855" y="5927"/>
                    <a:pt x="16855" y="6074"/>
                  </a:cubicBezTo>
                  <a:cubicBezTo>
                    <a:pt x="16855" y="6220"/>
                    <a:pt x="16974" y="6340"/>
                    <a:pt x="17121" y="6340"/>
                  </a:cubicBezTo>
                  <a:lnTo>
                    <a:pt x="17479" y="6340"/>
                  </a:lnTo>
                  <a:cubicBezTo>
                    <a:pt x="17849" y="6340"/>
                    <a:pt x="18150" y="6038"/>
                    <a:pt x="18150" y="5667"/>
                  </a:cubicBezTo>
                  <a:lnTo>
                    <a:pt x="18150" y="672"/>
                  </a:lnTo>
                  <a:cubicBezTo>
                    <a:pt x="18150" y="301"/>
                    <a:pt x="17849" y="0"/>
                    <a:pt x="17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0"/>
            <p:cNvSpPr/>
            <p:nvPr/>
          </p:nvSpPr>
          <p:spPr>
            <a:xfrm>
              <a:off x="2956187" y="1525375"/>
              <a:ext cx="71343" cy="17678"/>
            </a:xfrm>
            <a:custGeom>
              <a:avLst/>
              <a:gdLst/>
              <a:ahLst/>
              <a:cxnLst/>
              <a:rect l="l" t="t" r="r" b="b"/>
              <a:pathLst>
                <a:path w="2151" h="533" extrusionOk="0">
                  <a:moveTo>
                    <a:pt x="266" y="1"/>
                  </a:moveTo>
                  <a:cubicBezTo>
                    <a:pt x="119" y="1"/>
                    <a:pt x="0" y="120"/>
                    <a:pt x="0" y="267"/>
                  </a:cubicBezTo>
                  <a:cubicBezTo>
                    <a:pt x="0" y="414"/>
                    <a:pt x="119" y="533"/>
                    <a:pt x="266" y="533"/>
                  </a:cubicBezTo>
                  <a:lnTo>
                    <a:pt x="1884" y="533"/>
                  </a:lnTo>
                  <a:cubicBezTo>
                    <a:pt x="2031" y="533"/>
                    <a:pt x="2150" y="414"/>
                    <a:pt x="2150" y="267"/>
                  </a:cubicBezTo>
                  <a:cubicBezTo>
                    <a:pt x="2150" y="120"/>
                    <a:pt x="2031" y="1"/>
                    <a:pt x="1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0"/>
            <p:cNvSpPr/>
            <p:nvPr/>
          </p:nvSpPr>
          <p:spPr>
            <a:xfrm>
              <a:off x="2956187" y="1553700"/>
              <a:ext cx="71343" cy="17678"/>
            </a:xfrm>
            <a:custGeom>
              <a:avLst/>
              <a:gdLst/>
              <a:ahLst/>
              <a:cxnLst/>
              <a:rect l="l" t="t" r="r" b="b"/>
              <a:pathLst>
                <a:path w="2151" h="533" extrusionOk="0">
                  <a:moveTo>
                    <a:pt x="266" y="0"/>
                  </a:moveTo>
                  <a:cubicBezTo>
                    <a:pt x="119" y="0"/>
                    <a:pt x="0" y="119"/>
                    <a:pt x="0" y="266"/>
                  </a:cubicBezTo>
                  <a:cubicBezTo>
                    <a:pt x="0" y="413"/>
                    <a:pt x="119" y="532"/>
                    <a:pt x="266" y="532"/>
                  </a:cubicBezTo>
                  <a:lnTo>
                    <a:pt x="1884" y="532"/>
                  </a:lnTo>
                  <a:cubicBezTo>
                    <a:pt x="2031" y="532"/>
                    <a:pt x="2150" y="413"/>
                    <a:pt x="2150" y="266"/>
                  </a:cubicBezTo>
                  <a:cubicBezTo>
                    <a:pt x="2150" y="119"/>
                    <a:pt x="2031" y="0"/>
                    <a:pt x="1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0"/>
            <p:cNvSpPr/>
            <p:nvPr/>
          </p:nvSpPr>
          <p:spPr>
            <a:xfrm>
              <a:off x="3047763" y="1525375"/>
              <a:ext cx="113499" cy="17678"/>
            </a:xfrm>
            <a:custGeom>
              <a:avLst/>
              <a:gdLst/>
              <a:ahLst/>
              <a:cxnLst/>
              <a:rect l="l" t="t" r="r" b="b"/>
              <a:pathLst>
                <a:path w="3422" h="533" extrusionOk="0">
                  <a:moveTo>
                    <a:pt x="267" y="1"/>
                  </a:moveTo>
                  <a:cubicBezTo>
                    <a:pt x="120" y="1"/>
                    <a:pt x="1" y="120"/>
                    <a:pt x="1" y="267"/>
                  </a:cubicBezTo>
                  <a:cubicBezTo>
                    <a:pt x="1" y="414"/>
                    <a:pt x="120" y="533"/>
                    <a:pt x="267" y="533"/>
                  </a:cubicBezTo>
                  <a:lnTo>
                    <a:pt x="3155" y="533"/>
                  </a:lnTo>
                  <a:cubicBezTo>
                    <a:pt x="3302" y="533"/>
                    <a:pt x="3421" y="414"/>
                    <a:pt x="3421" y="267"/>
                  </a:cubicBezTo>
                  <a:cubicBezTo>
                    <a:pt x="3421" y="120"/>
                    <a:pt x="3302" y="1"/>
                    <a:pt x="3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0"/>
            <p:cNvSpPr/>
            <p:nvPr/>
          </p:nvSpPr>
          <p:spPr>
            <a:xfrm>
              <a:off x="3047763" y="1553700"/>
              <a:ext cx="113499" cy="17678"/>
            </a:xfrm>
            <a:custGeom>
              <a:avLst/>
              <a:gdLst/>
              <a:ahLst/>
              <a:cxnLst/>
              <a:rect l="l" t="t" r="r" b="b"/>
              <a:pathLst>
                <a:path w="3422" h="533" extrusionOk="0">
                  <a:moveTo>
                    <a:pt x="267" y="0"/>
                  </a:moveTo>
                  <a:cubicBezTo>
                    <a:pt x="120" y="0"/>
                    <a:pt x="1" y="119"/>
                    <a:pt x="1" y="266"/>
                  </a:cubicBezTo>
                  <a:cubicBezTo>
                    <a:pt x="1" y="413"/>
                    <a:pt x="120" y="532"/>
                    <a:pt x="267" y="532"/>
                  </a:cubicBezTo>
                  <a:lnTo>
                    <a:pt x="3155" y="532"/>
                  </a:lnTo>
                  <a:cubicBezTo>
                    <a:pt x="3302" y="532"/>
                    <a:pt x="3421" y="413"/>
                    <a:pt x="3421" y="266"/>
                  </a:cubicBezTo>
                  <a:cubicBezTo>
                    <a:pt x="3421" y="119"/>
                    <a:pt x="3302" y="0"/>
                    <a:pt x="3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613;p20">
            <a:extLst>
              <a:ext uri="{FF2B5EF4-FFF2-40B4-BE49-F238E27FC236}">
                <a16:creationId xmlns:a16="http://schemas.microsoft.com/office/drawing/2014/main" id="{C68BDF72-73F9-A4A9-7E4A-2DF3F0CB7F4C}"/>
              </a:ext>
            </a:extLst>
          </p:cNvPr>
          <p:cNvSpPr txBox="1"/>
          <p:nvPr/>
        </p:nvSpPr>
        <p:spPr>
          <a:xfrm>
            <a:off x="2545168" y="2394253"/>
            <a:ext cx="3031720" cy="457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100" u="sng" dirty="0">
                <a:solidFill>
                  <a:schemeClr val="dk1"/>
                </a:solidFill>
                <a:latin typeface="Montserrat Black"/>
                <a:ea typeface="Montserrat Black"/>
                <a:cs typeface="Montserrat Black"/>
                <a:sym typeface="Montserrat Black"/>
              </a:rPr>
              <a:t>Key features</a:t>
            </a:r>
            <a:endParaRPr sz="2100" u="sng" dirty="0">
              <a:solidFill>
                <a:schemeClr val="dk1"/>
              </a:solidFill>
              <a:latin typeface="Montserrat Black"/>
              <a:ea typeface="Montserrat Black"/>
              <a:cs typeface="Montserrat Black"/>
              <a:sym typeface="Montserrat Black"/>
            </a:endParaRPr>
          </a:p>
        </p:txBody>
      </p:sp>
      <p:sp>
        <p:nvSpPr>
          <p:cNvPr id="6" name="Google Shape;619;p20">
            <a:extLst>
              <a:ext uri="{FF2B5EF4-FFF2-40B4-BE49-F238E27FC236}">
                <a16:creationId xmlns:a16="http://schemas.microsoft.com/office/drawing/2014/main" id="{67476855-F212-3382-6860-D60847F055B1}"/>
              </a:ext>
            </a:extLst>
          </p:cNvPr>
          <p:cNvSpPr txBox="1"/>
          <p:nvPr/>
        </p:nvSpPr>
        <p:spPr>
          <a:xfrm>
            <a:off x="2817078" y="3006944"/>
            <a:ext cx="2869406" cy="1244540"/>
          </a:xfrm>
          <a:prstGeom prst="rect">
            <a:avLst/>
          </a:prstGeom>
          <a:noFill/>
          <a:ln>
            <a:noFill/>
          </a:ln>
        </p:spPr>
        <p:txBody>
          <a:bodyPr spcFirstLastPara="1" wrap="square" lIns="91425" tIns="91425" rIns="91425" bIns="91425" anchor="t" anchorCtr="0">
            <a:noAutofit/>
          </a:bodyPr>
          <a:lstStyle/>
          <a:p>
            <a:pPr marL="228600" indent="-317500">
              <a:lnSpc>
                <a:spcPct val="115000"/>
              </a:lnSpc>
              <a:buClr>
                <a:schemeClr val="dk1"/>
              </a:buClr>
              <a:buSzPts val="1400"/>
              <a:buFont typeface="Montserrat"/>
              <a:buChar char="●"/>
            </a:pPr>
            <a:r>
              <a:rPr lang="en-IN" b="0" i="0" dirty="0">
                <a:solidFill>
                  <a:schemeClr val="tx1"/>
                </a:solidFill>
                <a:effectLst/>
                <a:latin typeface="Times New Roman" panose="02020603050405020304" pitchFamily="18" charset="0"/>
                <a:cs typeface="Times New Roman" panose="02020603050405020304" pitchFamily="18" charset="0"/>
              </a:rPr>
              <a:t>Dashboards</a:t>
            </a:r>
          </a:p>
          <a:p>
            <a:pPr marL="228600" indent="-317500">
              <a:lnSpc>
                <a:spcPct val="115000"/>
              </a:lnSpc>
              <a:buClr>
                <a:schemeClr val="dk1"/>
              </a:buClr>
              <a:buSzPts val="1400"/>
              <a:buFont typeface="Montserrat"/>
              <a:buChar char="●"/>
            </a:pPr>
            <a:r>
              <a:rPr lang="en-IN" i="0" dirty="0">
                <a:solidFill>
                  <a:schemeClr val="tx1"/>
                </a:solidFill>
                <a:effectLst/>
                <a:latin typeface="Söhne"/>
              </a:rPr>
              <a:t>Data Storage</a:t>
            </a:r>
            <a:endParaRPr lang="en-IN" i="0" dirty="0">
              <a:solidFill>
                <a:schemeClr val="tx1"/>
              </a:solidFill>
              <a:effectLst/>
              <a:latin typeface="Times New Roman" panose="02020603050405020304" pitchFamily="18" charset="0"/>
              <a:cs typeface="Times New Roman" panose="02020603050405020304" pitchFamily="18" charset="0"/>
            </a:endParaRPr>
          </a:p>
          <a:p>
            <a:pPr marL="228600" indent="-317500">
              <a:lnSpc>
                <a:spcPct val="115000"/>
              </a:lnSpc>
              <a:buClr>
                <a:schemeClr val="dk1"/>
              </a:buClr>
              <a:buSzPts val="1400"/>
              <a:buFont typeface="Montserrat"/>
              <a:buChar char="●"/>
            </a:pPr>
            <a:r>
              <a:rPr lang="en-IN" b="0" i="0" dirty="0">
                <a:solidFill>
                  <a:schemeClr val="tx1"/>
                </a:solidFill>
                <a:effectLst/>
                <a:latin typeface="Open Sans" panose="020B0606030504020204" pitchFamily="34" charset="0"/>
              </a:rPr>
              <a:t>SMS </a:t>
            </a:r>
            <a:r>
              <a:rPr lang="en-IN" dirty="0">
                <a:solidFill>
                  <a:schemeClr val="tx1"/>
                </a:solidFill>
                <a:latin typeface="Open Sans" panose="020B0606030504020204" pitchFamily="34" charset="0"/>
              </a:rPr>
              <a:t>and </a:t>
            </a:r>
            <a:r>
              <a:rPr lang="en-IN" b="0" i="0" dirty="0">
                <a:solidFill>
                  <a:schemeClr val="tx1"/>
                </a:solidFill>
                <a:effectLst/>
                <a:latin typeface="Open Sans" panose="020B0606030504020204" pitchFamily="34" charset="0"/>
              </a:rPr>
              <a:t>Alerts</a:t>
            </a:r>
          </a:p>
          <a:p>
            <a:pPr>
              <a:lnSpc>
                <a:spcPct val="115000"/>
              </a:lnSpc>
              <a:buClr>
                <a:schemeClr val="dk1"/>
              </a:buClr>
              <a:buSzPts val="1400"/>
            </a:pPr>
            <a:endParaRPr lang="en-US" b="0" i="0" dirty="0">
              <a:solidFill>
                <a:schemeClr val="tx1"/>
              </a:solidFill>
              <a:effectLst/>
              <a:latin typeface="Open Sans" panose="020B0606030504020204" pitchFamily="34" charset="0"/>
            </a:endParaRPr>
          </a:p>
          <a:p>
            <a:pPr marL="228600" indent="-317500">
              <a:lnSpc>
                <a:spcPct val="115000"/>
              </a:lnSpc>
              <a:buClr>
                <a:schemeClr val="dk1"/>
              </a:buClr>
              <a:buSzPts val="1400"/>
              <a:buFont typeface="Montserrat"/>
              <a:buChar char="●"/>
            </a:pPr>
            <a:endParaRPr lang="en-IN" b="0" i="0" dirty="0">
              <a:solidFill>
                <a:schemeClr val="tx1"/>
              </a:solidFill>
              <a:effectLst/>
              <a:latin typeface="Times New Roman" panose="02020603050405020304" pitchFamily="18" charset="0"/>
              <a:cs typeface="Times New Roman" panose="02020603050405020304" pitchFamily="18" charset="0"/>
            </a:endParaRPr>
          </a:p>
          <a:p>
            <a:pPr marL="228600" lvl="0" indent="-317500" algn="l" rtl="0">
              <a:lnSpc>
                <a:spcPct val="115000"/>
              </a:lnSpc>
              <a:spcBef>
                <a:spcPts val="0"/>
              </a:spcBef>
              <a:spcAft>
                <a:spcPts val="0"/>
              </a:spcAft>
              <a:buClr>
                <a:schemeClr val="dk1"/>
              </a:buClr>
              <a:buSzPts val="1400"/>
              <a:buFont typeface="Montserrat"/>
              <a:buChar char="●"/>
            </a:pPr>
            <a:endParaRPr dirty="0">
              <a:solidFill>
                <a:schemeClr val="dk1"/>
              </a:solidFill>
              <a:latin typeface="Montserrat"/>
              <a:ea typeface="Montserrat"/>
              <a:cs typeface="Montserrat"/>
              <a:sym typeface="Montserrat"/>
            </a:endParaRPr>
          </a:p>
        </p:txBody>
      </p:sp>
      <p:pic>
        <p:nvPicPr>
          <p:cNvPr id="1028" name="Picture 4" descr="How To Install the Arduino IDE — Nonscio">
            <a:extLst>
              <a:ext uri="{FF2B5EF4-FFF2-40B4-BE49-F238E27FC236}">
                <a16:creationId xmlns:a16="http://schemas.microsoft.com/office/drawing/2014/main" id="{7DD24481-85C6-5D67-51A2-1570B7BBB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2106" y="1216123"/>
            <a:ext cx="2784422" cy="9617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ThingSpeak - Home Assistant">
            <a:extLst>
              <a:ext uri="{FF2B5EF4-FFF2-40B4-BE49-F238E27FC236}">
                <a16:creationId xmlns:a16="http://schemas.microsoft.com/office/drawing/2014/main" id="{CEF97E7E-4112-013F-9A8B-51C4AAF0D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25" y="1476696"/>
            <a:ext cx="4279106" cy="727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E82C0-701F-195E-E20B-A41E6C5758CC}"/>
              </a:ext>
            </a:extLst>
          </p:cNvPr>
          <p:cNvSpPr>
            <a:spLocks noGrp="1"/>
          </p:cNvSpPr>
          <p:nvPr>
            <p:ph type="title"/>
          </p:nvPr>
        </p:nvSpPr>
        <p:spPr>
          <a:xfrm>
            <a:off x="636180" y="562360"/>
            <a:ext cx="7704000" cy="603500"/>
          </a:xfrm>
        </p:spPr>
        <p:txBody>
          <a:bodyPr/>
          <a:lstStyle/>
          <a:p>
            <a:pPr algn="l"/>
            <a:r>
              <a:rPr lang="en-IN" u="sng" dirty="0"/>
              <a:t>Objectives</a:t>
            </a:r>
          </a:p>
        </p:txBody>
      </p:sp>
      <p:sp>
        <p:nvSpPr>
          <p:cNvPr id="3" name="Text Placeholder 2">
            <a:extLst>
              <a:ext uri="{FF2B5EF4-FFF2-40B4-BE49-F238E27FC236}">
                <a16:creationId xmlns:a16="http://schemas.microsoft.com/office/drawing/2014/main" id="{938F9088-7BD5-B75E-0B75-EE455DFA8690}"/>
              </a:ext>
            </a:extLst>
          </p:cNvPr>
          <p:cNvSpPr>
            <a:spLocks noGrp="1"/>
          </p:cNvSpPr>
          <p:nvPr>
            <p:ph type="body" idx="1"/>
          </p:nvPr>
        </p:nvSpPr>
        <p:spPr>
          <a:xfrm>
            <a:off x="636180" y="1267392"/>
            <a:ext cx="8065860" cy="3459480"/>
          </a:xfrm>
        </p:spPr>
        <p:txBody>
          <a:bodyPr/>
          <a:lstStyle/>
          <a:p>
            <a:r>
              <a:rPr lang="en-US" sz="2000" b="1" i="0" dirty="0">
                <a:effectLst/>
                <a:latin typeface="Times New Roman" panose="02020603050405020304" pitchFamily="18" charset="0"/>
                <a:cs typeface="Times New Roman" panose="02020603050405020304" pitchFamily="18" charset="0"/>
              </a:rPr>
              <a:t>To Develop the Real-Time Monitoring System for food storage</a:t>
            </a:r>
          </a:p>
          <a:p>
            <a:endParaRPr lang="en-US" sz="2000" b="1" dirty="0">
              <a:latin typeface="Times New Roman" panose="02020603050405020304" pitchFamily="18" charset="0"/>
              <a:cs typeface="Times New Roman" panose="02020603050405020304" pitchFamily="18" charset="0"/>
            </a:endParaRPr>
          </a:p>
          <a:p>
            <a:pPr marL="139700" indent="0">
              <a:buNone/>
            </a:pPr>
            <a:endParaRPr lang="en-US" sz="2000" b="1" dirty="0">
              <a:solidFill>
                <a:schemeClr val="tx1"/>
              </a:solidFill>
              <a:latin typeface="Times New Roman" panose="02020603050405020304" pitchFamily="18" charset="0"/>
              <a:cs typeface="Times New Roman" panose="02020603050405020304" pitchFamily="18" charset="0"/>
            </a:endParaRPr>
          </a:p>
          <a:p>
            <a:r>
              <a:rPr lang="en-US" sz="2000" b="1" i="0" dirty="0">
                <a:effectLst/>
                <a:latin typeface="Times New Roman" panose="02020603050405020304" pitchFamily="18" charset="0"/>
                <a:cs typeface="Times New Roman" panose="02020603050405020304" pitchFamily="18" charset="0"/>
              </a:rPr>
              <a:t>To Implement of </a:t>
            </a:r>
            <a:r>
              <a:rPr lang="en-US" sz="2000" b="1" dirty="0">
                <a:latin typeface="Times New Roman" panose="02020603050405020304" pitchFamily="18" charset="0"/>
                <a:cs typeface="Times New Roman" panose="02020603050405020304" pitchFamily="18" charset="0"/>
              </a:rPr>
              <a:t>IOT</a:t>
            </a:r>
            <a:r>
              <a:rPr lang="en-US" sz="2000" b="1" i="0" dirty="0">
                <a:effectLst/>
                <a:latin typeface="Times New Roman" panose="02020603050405020304" pitchFamily="18" charset="0"/>
                <a:cs typeface="Times New Roman" panose="02020603050405020304" pitchFamily="18" charset="0"/>
              </a:rPr>
              <a:t>-Based Decision Support for risk monitoring</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454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DC715-2610-E652-28AE-FAA3A60A96AD}"/>
              </a:ext>
            </a:extLst>
          </p:cNvPr>
          <p:cNvSpPr>
            <a:spLocks noGrp="1"/>
          </p:cNvSpPr>
          <p:nvPr>
            <p:ph type="title"/>
          </p:nvPr>
        </p:nvSpPr>
        <p:spPr>
          <a:xfrm>
            <a:off x="720000" y="539499"/>
            <a:ext cx="5087869" cy="810669"/>
          </a:xfrm>
        </p:spPr>
        <p:txBody>
          <a:bodyPr/>
          <a:lstStyle/>
          <a:p>
            <a:pPr algn="l"/>
            <a:r>
              <a:rPr lang="en-IN" sz="2400" b="1" u="sng" dirty="0"/>
              <a:t>Results:</a:t>
            </a:r>
          </a:p>
        </p:txBody>
      </p:sp>
      <p:sp>
        <p:nvSpPr>
          <p:cNvPr id="3" name="Text Placeholder 2">
            <a:extLst>
              <a:ext uri="{FF2B5EF4-FFF2-40B4-BE49-F238E27FC236}">
                <a16:creationId xmlns:a16="http://schemas.microsoft.com/office/drawing/2014/main" id="{7B241406-6E92-4244-EAB0-28A0A1692A40}"/>
              </a:ext>
            </a:extLst>
          </p:cNvPr>
          <p:cNvSpPr>
            <a:spLocks noGrp="1"/>
          </p:cNvSpPr>
          <p:nvPr>
            <p:ph type="body" idx="1"/>
          </p:nvPr>
        </p:nvSpPr>
        <p:spPr>
          <a:xfrm>
            <a:off x="720000" y="1064419"/>
            <a:ext cx="7702481" cy="664369"/>
          </a:xfrm>
        </p:spPr>
        <p:txBody>
          <a:bodyPr/>
          <a:lstStyle/>
          <a:p>
            <a:pPr algn="ctr"/>
            <a:r>
              <a:rPr lang="en-IN" sz="1600" dirty="0">
                <a:latin typeface="Times New Roman" panose="02020603050405020304" pitchFamily="18" charset="0"/>
                <a:cs typeface="Times New Roman" panose="02020603050405020304" pitchFamily="18" charset="0"/>
              </a:rPr>
              <a:t>Parameters Visualization</a:t>
            </a:r>
          </a:p>
        </p:txBody>
      </p:sp>
      <p:pic>
        <p:nvPicPr>
          <p:cNvPr id="5" name="Picture 4">
            <a:extLst>
              <a:ext uri="{FF2B5EF4-FFF2-40B4-BE49-F238E27FC236}">
                <a16:creationId xmlns:a16="http://schemas.microsoft.com/office/drawing/2014/main" id="{E75A6A40-D427-B398-6A76-26957A9BD87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184"/>
          <a:stretch/>
        </p:blipFill>
        <p:spPr bwMode="auto">
          <a:xfrm>
            <a:off x="2021115" y="1548625"/>
            <a:ext cx="5532873" cy="270190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94871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634A6C-4F33-0AB4-7419-F040DE73DA49}"/>
              </a:ext>
            </a:extLst>
          </p:cNvPr>
          <p:cNvSpPr>
            <a:spLocks noGrp="1"/>
          </p:cNvSpPr>
          <p:nvPr>
            <p:ph type="body" idx="1"/>
          </p:nvPr>
        </p:nvSpPr>
        <p:spPr>
          <a:xfrm>
            <a:off x="648563" y="385587"/>
            <a:ext cx="7704000" cy="389656"/>
          </a:xfrm>
        </p:spPr>
        <p:txBody>
          <a:bodyPr/>
          <a:lstStyle/>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SMS Alert sent by GSM module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BA484F4F-5863-4750-FF01-8D66B845457F}"/>
              </a:ext>
            </a:extLst>
          </p:cNvPr>
          <p:cNvPicPr>
            <a:picLocks noChangeAspect="1"/>
          </p:cNvPicPr>
          <p:nvPr/>
        </p:nvPicPr>
        <p:blipFill>
          <a:blip r:embed="rId2"/>
          <a:stretch>
            <a:fillRect/>
          </a:stretch>
        </p:blipFill>
        <p:spPr>
          <a:xfrm>
            <a:off x="3176587" y="1000126"/>
            <a:ext cx="2650742" cy="3968908"/>
          </a:xfrm>
          <a:prstGeom prst="rect">
            <a:avLst/>
          </a:prstGeom>
        </p:spPr>
      </p:pic>
    </p:spTree>
    <p:extLst>
      <p:ext uri="{BB962C8B-B14F-4D97-AF65-F5344CB8AC3E}">
        <p14:creationId xmlns:p14="http://schemas.microsoft.com/office/powerpoint/2010/main" val="3413937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9EC14-33F9-449D-F930-2A98F197DDA5}"/>
              </a:ext>
            </a:extLst>
          </p:cNvPr>
          <p:cNvSpPr>
            <a:spLocks noGrp="1"/>
          </p:cNvSpPr>
          <p:nvPr>
            <p:ph type="title"/>
          </p:nvPr>
        </p:nvSpPr>
        <p:spPr>
          <a:xfrm>
            <a:off x="720000" y="539500"/>
            <a:ext cx="3701981" cy="670600"/>
          </a:xfrm>
        </p:spPr>
        <p:txBody>
          <a:bodyPr/>
          <a:lstStyle/>
          <a:p>
            <a:r>
              <a:rPr lang="en-IN" u="sng" dirty="0"/>
              <a:t>Applications:</a:t>
            </a:r>
          </a:p>
        </p:txBody>
      </p:sp>
      <p:sp>
        <p:nvSpPr>
          <p:cNvPr id="3" name="Text Placeholder 2">
            <a:extLst>
              <a:ext uri="{FF2B5EF4-FFF2-40B4-BE49-F238E27FC236}">
                <a16:creationId xmlns:a16="http://schemas.microsoft.com/office/drawing/2014/main" id="{B48D4F09-5CB2-F737-B04A-4E84D4F787AC}"/>
              </a:ext>
            </a:extLst>
          </p:cNvPr>
          <p:cNvSpPr>
            <a:spLocks noGrp="1"/>
          </p:cNvSpPr>
          <p:nvPr>
            <p:ph type="body" idx="1"/>
          </p:nvPr>
        </p:nvSpPr>
        <p:spPr>
          <a:xfrm>
            <a:off x="720000" y="1517725"/>
            <a:ext cx="7704000" cy="2632794"/>
          </a:xfrm>
        </p:spPr>
        <p:txBody>
          <a:bodyPr/>
          <a:lstStyle/>
          <a:p>
            <a:pPr>
              <a:lnSpc>
                <a:spcPct val="150000"/>
              </a:lnSpc>
            </a:pPr>
            <a:r>
              <a:rPr lang="en-IN" sz="2400" b="1" i="0" dirty="0">
                <a:effectLst/>
                <a:latin typeface="Söhne"/>
              </a:rPr>
              <a:t>Food Storage and Preservation</a:t>
            </a:r>
          </a:p>
          <a:p>
            <a:pPr>
              <a:lnSpc>
                <a:spcPct val="150000"/>
              </a:lnSpc>
            </a:pPr>
            <a:r>
              <a:rPr lang="en-IN" sz="2400" b="1" i="0" dirty="0">
                <a:effectLst/>
                <a:latin typeface="Söhne"/>
              </a:rPr>
              <a:t>Pharmaceutical Storage</a:t>
            </a:r>
            <a:endParaRPr lang="en-IN" sz="2400" b="1" dirty="0">
              <a:latin typeface="Söhne"/>
            </a:endParaRPr>
          </a:p>
          <a:p>
            <a:pPr>
              <a:lnSpc>
                <a:spcPct val="150000"/>
              </a:lnSpc>
            </a:pPr>
            <a:r>
              <a:rPr lang="en-IN" sz="2400" b="1" i="0" dirty="0">
                <a:effectLst/>
                <a:latin typeface="Söhne"/>
              </a:rPr>
              <a:t>Cold Chain Management</a:t>
            </a:r>
          </a:p>
          <a:p>
            <a:pPr>
              <a:lnSpc>
                <a:spcPct val="150000"/>
              </a:lnSpc>
            </a:pPr>
            <a:r>
              <a:rPr lang="en-IN" sz="2400" b="1" i="0" dirty="0">
                <a:effectLst/>
                <a:latin typeface="Söhne"/>
              </a:rPr>
              <a:t>Risk Mitigation</a:t>
            </a:r>
            <a:endParaRPr lang="en-IN" sz="2400" dirty="0"/>
          </a:p>
        </p:txBody>
      </p:sp>
    </p:spTree>
    <p:extLst>
      <p:ext uri="{BB962C8B-B14F-4D97-AF65-F5344CB8AC3E}">
        <p14:creationId xmlns:p14="http://schemas.microsoft.com/office/powerpoint/2010/main" val="2999996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07C39-4838-A925-DB31-3D2ECA0B4D02}"/>
              </a:ext>
            </a:extLst>
          </p:cNvPr>
          <p:cNvSpPr>
            <a:spLocks noGrp="1"/>
          </p:cNvSpPr>
          <p:nvPr>
            <p:ph type="title"/>
          </p:nvPr>
        </p:nvSpPr>
        <p:spPr>
          <a:xfrm>
            <a:off x="720000" y="539500"/>
            <a:ext cx="3316219" cy="567781"/>
          </a:xfrm>
        </p:spPr>
        <p:txBody>
          <a:bodyPr/>
          <a:lstStyle/>
          <a:p>
            <a:r>
              <a:rPr lang="en-IN" dirty="0"/>
              <a:t>Conclusion:</a:t>
            </a:r>
          </a:p>
        </p:txBody>
      </p:sp>
      <p:sp>
        <p:nvSpPr>
          <p:cNvPr id="3" name="Text Placeholder 2">
            <a:extLst>
              <a:ext uri="{FF2B5EF4-FFF2-40B4-BE49-F238E27FC236}">
                <a16:creationId xmlns:a16="http://schemas.microsoft.com/office/drawing/2014/main" id="{3926A14A-C2AB-B30B-7921-385D10F37C2C}"/>
              </a:ext>
            </a:extLst>
          </p:cNvPr>
          <p:cNvSpPr>
            <a:spLocks noGrp="1"/>
          </p:cNvSpPr>
          <p:nvPr>
            <p:ph type="body" idx="1"/>
          </p:nvPr>
        </p:nvSpPr>
        <p:spPr>
          <a:xfrm>
            <a:off x="862875" y="1289124"/>
            <a:ext cx="7704000" cy="2897113"/>
          </a:xfrm>
        </p:spPr>
        <p:txBody>
          <a:bodyPr/>
          <a:lstStyle/>
          <a:p>
            <a:pPr>
              <a:lnSpc>
                <a:spcPct val="150000"/>
              </a:lnSpc>
            </a:pPr>
            <a:r>
              <a:rPr lang="en-IN" sz="2800" b="1" i="0" dirty="0">
                <a:effectLst/>
                <a:latin typeface="Söhne"/>
              </a:rPr>
              <a:t>Quality Assurance</a:t>
            </a:r>
          </a:p>
          <a:p>
            <a:pPr>
              <a:lnSpc>
                <a:spcPct val="150000"/>
              </a:lnSpc>
            </a:pPr>
            <a:r>
              <a:rPr lang="en-IN" sz="2800" b="1" i="0" dirty="0">
                <a:effectLst/>
                <a:latin typeface="Söhne"/>
              </a:rPr>
              <a:t>Efficient Operations</a:t>
            </a:r>
            <a:endParaRPr lang="en-IN" sz="2800" b="1" dirty="0">
              <a:latin typeface="Söhne"/>
            </a:endParaRPr>
          </a:p>
          <a:p>
            <a:pPr>
              <a:lnSpc>
                <a:spcPct val="150000"/>
              </a:lnSpc>
            </a:pPr>
            <a:r>
              <a:rPr lang="en-IN" sz="2800" b="1" i="0" dirty="0">
                <a:effectLst/>
                <a:latin typeface="Söhne"/>
              </a:rPr>
              <a:t>Risk Prevention</a:t>
            </a:r>
          </a:p>
        </p:txBody>
      </p:sp>
    </p:spTree>
    <p:extLst>
      <p:ext uri="{BB962C8B-B14F-4D97-AF65-F5344CB8AC3E}">
        <p14:creationId xmlns:p14="http://schemas.microsoft.com/office/powerpoint/2010/main" val="4094064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F685-4EEB-3C62-7BCC-D31A8D5D535E}"/>
              </a:ext>
            </a:extLst>
          </p:cNvPr>
          <p:cNvSpPr>
            <a:spLocks noGrp="1"/>
          </p:cNvSpPr>
          <p:nvPr>
            <p:ph type="title"/>
          </p:nvPr>
        </p:nvSpPr>
        <p:spPr>
          <a:xfrm>
            <a:off x="720000" y="539500"/>
            <a:ext cx="5373619" cy="503488"/>
          </a:xfrm>
        </p:spPr>
        <p:txBody>
          <a:bodyPr/>
          <a:lstStyle/>
          <a:p>
            <a:pPr algn="l"/>
            <a:r>
              <a:rPr lang="en-IN" b="1" u="sng" dirty="0"/>
              <a:t>CODE</a:t>
            </a:r>
          </a:p>
        </p:txBody>
      </p:sp>
      <p:pic>
        <p:nvPicPr>
          <p:cNvPr id="6" name="Picture 6" descr="Code Icons PNG, Vector, PSD, and Clipart With Transparent Background for  Free Download | Pngtree">
            <a:extLst>
              <a:ext uri="{FF2B5EF4-FFF2-40B4-BE49-F238E27FC236}">
                <a16:creationId xmlns:a16="http://schemas.microsoft.com/office/drawing/2014/main" id="{64DE926C-E61B-6EF0-E2C5-F75A1AD423A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25000" y1="48281" x2="25000" y2="48281"/>
                        <a14:foregroundMark x1="25000" y1="48281" x2="25000" y2="48281"/>
                        <a14:foregroundMark x1="52031" y1="38125" x2="52031" y2="38125"/>
                        <a14:foregroundMark x1="52031" y1="38125" x2="52031" y2="38125"/>
                      </a14:backgroundRemoval>
                    </a14:imgEffect>
                  </a14:imgLayer>
                </a14:imgProps>
              </a:ext>
              <a:ext uri="{28A0092B-C50C-407E-A947-70E740481C1C}">
                <a14:useLocalDpi xmlns:a14="http://schemas.microsoft.com/office/drawing/2010/main" val="0"/>
              </a:ext>
            </a:extLst>
          </a:blip>
          <a:srcRect/>
          <a:stretch>
            <a:fillRect/>
          </a:stretch>
        </p:blipFill>
        <p:spPr bwMode="auto">
          <a:xfrm>
            <a:off x="1806609" y="-8856"/>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262DD60-55E9-1824-322E-1E1F0D78F6AB}"/>
              </a:ext>
            </a:extLst>
          </p:cNvPr>
          <p:cNvPicPr>
            <a:picLocks noChangeAspect="1"/>
          </p:cNvPicPr>
          <p:nvPr/>
        </p:nvPicPr>
        <p:blipFill>
          <a:blip r:embed="rId4"/>
          <a:stretch>
            <a:fillRect/>
          </a:stretch>
        </p:blipFill>
        <p:spPr>
          <a:xfrm>
            <a:off x="3171825" y="343487"/>
            <a:ext cx="4757737" cy="4260514"/>
          </a:xfrm>
          <a:prstGeom prst="rect">
            <a:avLst/>
          </a:prstGeom>
        </p:spPr>
      </p:pic>
    </p:spTree>
    <p:extLst>
      <p:ext uri="{BB962C8B-B14F-4D97-AF65-F5344CB8AC3E}">
        <p14:creationId xmlns:p14="http://schemas.microsoft.com/office/powerpoint/2010/main" val="1199982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ode Icons PNG, Vector, PSD, and Clipart With Transparent Background for  Free Download | Pngtree">
            <a:extLst>
              <a:ext uri="{FF2B5EF4-FFF2-40B4-BE49-F238E27FC236}">
                <a16:creationId xmlns:a16="http://schemas.microsoft.com/office/drawing/2014/main" id="{22FD2D5B-9D5E-78D2-6BC2-04F199C2067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25000" y1="48281" x2="25000" y2="48281"/>
                        <a14:foregroundMark x1="25000" y1="48281" x2="25000" y2="48281"/>
                        <a14:foregroundMark x1="52031" y1="38125" x2="52031" y2="38125"/>
                        <a14:foregroundMark x1="52031" y1="38125" x2="52031" y2="38125"/>
                      </a14:backgroundRemoval>
                    </a14:imgEffect>
                  </a14:imgLayer>
                </a14:imgProps>
              </a:ext>
              <a:ext uri="{28A0092B-C50C-407E-A947-70E740481C1C}">
                <a14:useLocalDpi xmlns:a14="http://schemas.microsoft.com/office/drawing/2010/main" val="0"/>
              </a:ext>
            </a:extLst>
          </a:blip>
          <a:srcRect/>
          <a:stretch>
            <a:fillRect/>
          </a:stretch>
        </p:blipFill>
        <p:spPr bwMode="auto">
          <a:xfrm>
            <a:off x="111290" y="857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F8002A1-292C-E8DF-D5C7-A1A474FED8D5}"/>
              </a:ext>
            </a:extLst>
          </p:cNvPr>
          <p:cNvPicPr>
            <a:picLocks noChangeAspect="1"/>
          </p:cNvPicPr>
          <p:nvPr/>
        </p:nvPicPr>
        <p:blipFill>
          <a:blip r:embed="rId4"/>
          <a:stretch>
            <a:fillRect/>
          </a:stretch>
        </p:blipFill>
        <p:spPr>
          <a:xfrm>
            <a:off x="1536962" y="550068"/>
            <a:ext cx="5357054" cy="4079081"/>
          </a:xfrm>
          <a:prstGeom prst="rect">
            <a:avLst/>
          </a:prstGeom>
        </p:spPr>
      </p:pic>
    </p:spTree>
    <p:extLst>
      <p:ext uri="{BB962C8B-B14F-4D97-AF65-F5344CB8AC3E}">
        <p14:creationId xmlns:p14="http://schemas.microsoft.com/office/powerpoint/2010/main" val="1343788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ode Icons PNG, Vector, PSD, and Clipart With Transparent Background for  Free Download | Pngtree">
            <a:extLst>
              <a:ext uri="{FF2B5EF4-FFF2-40B4-BE49-F238E27FC236}">
                <a16:creationId xmlns:a16="http://schemas.microsoft.com/office/drawing/2014/main" id="{22FD2D5B-9D5E-78D2-6BC2-04F199C2067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25000" y1="48281" x2="25000" y2="48281"/>
                        <a14:foregroundMark x1="25000" y1="48281" x2="25000" y2="48281"/>
                        <a14:foregroundMark x1="52031" y1="38125" x2="52031" y2="38125"/>
                        <a14:foregroundMark x1="52031" y1="38125" x2="52031" y2="38125"/>
                      </a14:backgroundRemoval>
                    </a14:imgEffect>
                  </a14:imgLayer>
                </a14:imgProps>
              </a:ext>
              <a:ext uri="{28A0092B-C50C-407E-A947-70E740481C1C}">
                <a14:useLocalDpi xmlns:a14="http://schemas.microsoft.com/office/drawing/2010/main" val="0"/>
              </a:ext>
            </a:extLst>
          </a:blip>
          <a:srcRect/>
          <a:stretch>
            <a:fillRect/>
          </a:stretch>
        </p:blipFill>
        <p:spPr bwMode="auto">
          <a:xfrm>
            <a:off x="111290" y="857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2634D02-32D6-FD3D-3B27-C8B06654E8D3}"/>
              </a:ext>
            </a:extLst>
          </p:cNvPr>
          <p:cNvPicPr>
            <a:picLocks noChangeAspect="1"/>
          </p:cNvPicPr>
          <p:nvPr/>
        </p:nvPicPr>
        <p:blipFill>
          <a:blip r:embed="rId4"/>
          <a:stretch>
            <a:fillRect/>
          </a:stretch>
        </p:blipFill>
        <p:spPr>
          <a:xfrm>
            <a:off x="1711490" y="807243"/>
            <a:ext cx="3703786" cy="3364707"/>
          </a:xfrm>
          <a:prstGeom prst="rect">
            <a:avLst/>
          </a:prstGeom>
        </p:spPr>
      </p:pic>
      <p:pic>
        <p:nvPicPr>
          <p:cNvPr id="6" name="Picture 5">
            <a:extLst>
              <a:ext uri="{FF2B5EF4-FFF2-40B4-BE49-F238E27FC236}">
                <a16:creationId xmlns:a16="http://schemas.microsoft.com/office/drawing/2014/main" id="{0E731B5D-1A7D-ABCB-4CCE-1563D7AAD01C}"/>
              </a:ext>
            </a:extLst>
          </p:cNvPr>
          <p:cNvPicPr>
            <a:picLocks noChangeAspect="1"/>
          </p:cNvPicPr>
          <p:nvPr/>
        </p:nvPicPr>
        <p:blipFill>
          <a:blip r:embed="rId5"/>
          <a:stretch>
            <a:fillRect/>
          </a:stretch>
        </p:blipFill>
        <p:spPr>
          <a:xfrm>
            <a:off x="5596140" y="757236"/>
            <a:ext cx="2931954" cy="3629025"/>
          </a:xfrm>
          <a:prstGeom prst="rect">
            <a:avLst/>
          </a:prstGeom>
        </p:spPr>
      </p:pic>
    </p:spTree>
    <p:extLst>
      <p:ext uri="{BB962C8B-B14F-4D97-AF65-F5344CB8AC3E}">
        <p14:creationId xmlns:p14="http://schemas.microsoft.com/office/powerpoint/2010/main" val="1511269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DCA89-5A86-142C-782F-45E7AAC2198C}"/>
              </a:ext>
            </a:extLst>
          </p:cNvPr>
          <p:cNvSpPr>
            <a:spLocks noGrp="1"/>
          </p:cNvSpPr>
          <p:nvPr>
            <p:ph type="title"/>
          </p:nvPr>
        </p:nvSpPr>
        <p:spPr>
          <a:xfrm>
            <a:off x="1978818" y="139450"/>
            <a:ext cx="5023575" cy="567781"/>
          </a:xfrm>
        </p:spPr>
        <p:txBody>
          <a:bodyPr/>
          <a:lstStyle/>
          <a:p>
            <a:r>
              <a:rPr lang="en-IN" b="1" u="sng" dirty="0">
                <a:latin typeface="Times New Roman" panose="02020603050405020304" pitchFamily="18" charset="0"/>
                <a:cs typeface="Times New Roman" panose="02020603050405020304" pitchFamily="18" charset="0"/>
              </a:rPr>
              <a:t>Introduction</a:t>
            </a:r>
          </a:p>
        </p:txBody>
      </p:sp>
      <p:sp>
        <p:nvSpPr>
          <p:cNvPr id="3" name="Text Placeholder 2">
            <a:extLst>
              <a:ext uri="{FF2B5EF4-FFF2-40B4-BE49-F238E27FC236}">
                <a16:creationId xmlns:a16="http://schemas.microsoft.com/office/drawing/2014/main" id="{737BA101-5F75-21F0-2332-5A0D80AA4C63}"/>
              </a:ext>
            </a:extLst>
          </p:cNvPr>
          <p:cNvSpPr>
            <a:spLocks noGrp="1"/>
          </p:cNvSpPr>
          <p:nvPr>
            <p:ph type="body" idx="1"/>
          </p:nvPr>
        </p:nvSpPr>
        <p:spPr>
          <a:xfrm>
            <a:off x="1012984" y="940118"/>
            <a:ext cx="4770596" cy="3429000"/>
          </a:xfrm>
        </p:spPr>
        <p:txBody>
          <a:bodyPr/>
          <a:lstStyle/>
          <a:p>
            <a:r>
              <a:rPr lang="en-US" dirty="0"/>
              <a:t>The intake of the perishable fruits and vegetables (FVs) in the human diet can contribute to reduce the risk of some chronic diseases. </a:t>
            </a:r>
          </a:p>
          <a:p>
            <a:endParaRPr lang="en-US" dirty="0"/>
          </a:p>
          <a:p>
            <a:r>
              <a:rPr lang="en-US" dirty="0"/>
              <a:t>One of the key factors contributing to this high loss rate is inability to gauge vital ambient environmental parameters in cold storage.</a:t>
            </a:r>
          </a:p>
          <a:p>
            <a:pPr marL="139700" indent="0">
              <a:buNone/>
            </a:pPr>
            <a:endParaRPr lang="en-US" dirty="0"/>
          </a:p>
          <a:p>
            <a:pPr marL="139700" indent="0">
              <a:buNone/>
            </a:pPr>
            <a:endParaRPr lang="en-US" dirty="0"/>
          </a:p>
          <a:p>
            <a:r>
              <a:rPr lang="en-US" dirty="0"/>
              <a:t>The proposed system has a real-time intelligent monitoring and notification system (RT-IMNS) </a:t>
            </a:r>
          </a:p>
        </p:txBody>
      </p:sp>
      <p:pic>
        <p:nvPicPr>
          <p:cNvPr id="4" name="Picture 2" descr="National Cooperative Development Corporation - NCDC">
            <a:extLst>
              <a:ext uri="{FF2B5EF4-FFF2-40B4-BE49-F238E27FC236}">
                <a16:creationId xmlns:a16="http://schemas.microsoft.com/office/drawing/2014/main" id="{F7995C75-481F-4B21-3FB8-906CD8DC2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474" y="1457326"/>
            <a:ext cx="3208281" cy="17521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65022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References</a:t>
            </a:r>
            <a:endParaRPr lang="en-IN" dirty="0"/>
          </a:p>
        </p:txBody>
      </p:sp>
      <p:sp>
        <p:nvSpPr>
          <p:cNvPr id="3" name="Content Placeholder 2"/>
          <p:cNvSpPr>
            <a:spLocks noGrp="1"/>
          </p:cNvSpPr>
          <p:nvPr>
            <p:ph sz="half" idx="1"/>
          </p:nvPr>
        </p:nvSpPr>
        <p:spPr>
          <a:xfrm>
            <a:off x="828675" y="1200151"/>
            <a:ext cx="7165181" cy="3394472"/>
          </a:xfrm>
        </p:spPr>
        <p:txBody>
          <a:bodyPr>
            <a:normAutofit/>
          </a:bodyPr>
          <a:lstStyle/>
          <a:p>
            <a:pPr marL="0" indent="0" algn="just">
              <a:buNone/>
            </a:pPr>
            <a:r>
              <a:rPr lang="en-US" altLang="en-IN" sz="1500" dirty="0"/>
              <a:t>   [1] Maged Mohammad, et al,(2022),”Design of a Smart IoT-Based Control System for Remotely Managing Cold Storage Facilities”,Sensors 2022, 22, 4680. https://doi.org/10.3390/s22134680</a:t>
            </a:r>
          </a:p>
          <a:p>
            <a:pPr algn="just"/>
            <a:endParaRPr lang="en-GB" sz="1500" dirty="0">
              <a:hlinkClick r:id="rId2"/>
            </a:endParaRPr>
          </a:p>
          <a:p>
            <a:pPr marL="0" indent="0" algn="just">
              <a:buNone/>
            </a:pPr>
            <a:r>
              <a:rPr lang="en-US" altLang="en-IN" sz="1500" dirty="0"/>
              <a:t>   [2]Shraddha G Srivatsa; Karthik R M Bharadwaj; Sri Lavanya Alamuri; Mohammed M C Shanif; H S Shreenidhi,et al,(2021),”An IoT-based Real-time Intelligent Monitoring and Notification System of Cold Storage”,IEEE AccessDOI 10.1109/ACCESS.2021.3056672, IEEE Access </a:t>
            </a:r>
          </a:p>
          <a:p>
            <a:pPr marL="0" indent="0" algn="just">
              <a:buNone/>
            </a:pPr>
            <a:r>
              <a:rPr lang="en-US" altLang="en-IN" sz="1500" dirty="0"/>
              <a:t> </a:t>
            </a:r>
          </a:p>
          <a:p>
            <a:pPr marL="0" indent="0" algn="just">
              <a:buNone/>
            </a:pPr>
            <a:r>
              <a:rPr lang="en-US" altLang="en-IN" sz="1500" dirty="0"/>
              <a:t>  [3]Lydia , Leones Sherwin Vimalraj , Monisha , Murugan,et al,(2022),”Automated food grain monitoring system for warehouse using IOT” Measurement: Sensors.</a:t>
            </a:r>
          </a:p>
        </p:txBody>
      </p:sp>
      <p:sp>
        <p:nvSpPr>
          <p:cNvPr id="5" name="Title 1"/>
          <p:cNvSpPr>
            <a:spLocks noGrp="1"/>
          </p:cNvSpPr>
          <p:nvPr/>
        </p:nvSpPr>
        <p:spPr>
          <a:xfrm>
            <a:off x="1428750" y="3161515"/>
            <a:ext cx="6172200" cy="400050"/>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2100" u="sng" dirty="0">
              <a:latin typeface="Times New Roman" panose="02020603050405020304" pitchFamily="18" charset="0"/>
              <a:cs typeface="Times New Roman" panose="02020603050405020304" pitchFamily="18" charset="0"/>
            </a:endParaRPr>
          </a:p>
        </p:txBody>
      </p:sp>
      <p:sp>
        <p:nvSpPr>
          <p:cNvPr id="4" name="Text Box 3"/>
          <p:cNvSpPr txBox="1"/>
          <p:nvPr/>
        </p:nvSpPr>
        <p:spPr>
          <a:xfrm>
            <a:off x="7163276" y="3424238"/>
            <a:ext cx="2286000" cy="253916"/>
          </a:xfrm>
          <a:prstGeom prst="rect">
            <a:avLst/>
          </a:prstGeom>
          <a:noFill/>
        </p:spPr>
        <p:txBody>
          <a:bodyPr wrap="square" rtlCol="0">
            <a:spAutoFit/>
          </a:bodyPr>
          <a:lstStyle/>
          <a:p>
            <a:endParaRPr lang="en-US" sz="105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F76D6-B563-E835-17BD-72A98D885C7F}"/>
              </a:ext>
            </a:extLst>
          </p:cNvPr>
          <p:cNvSpPr>
            <a:spLocks noGrp="1"/>
          </p:cNvSpPr>
          <p:nvPr>
            <p:ph type="title"/>
          </p:nvPr>
        </p:nvSpPr>
        <p:spPr/>
        <p:txBody>
          <a:bodyPr/>
          <a:lstStyle/>
          <a:p>
            <a:r>
              <a:rPr lang="en-IN" dirty="0"/>
              <a:t>Thank you!</a:t>
            </a:r>
          </a:p>
        </p:txBody>
      </p:sp>
    </p:spTree>
    <p:extLst>
      <p:ext uri="{BB962C8B-B14F-4D97-AF65-F5344CB8AC3E}">
        <p14:creationId xmlns:p14="http://schemas.microsoft.com/office/powerpoint/2010/main" val="861549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887858-E9B7-DE3F-BCFE-6C1CBC253076}"/>
              </a:ext>
            </a:extLst>
          </p:cNvPr>
          <p:cNvSpPr>
            <a:spLocks noGrp="1"/>
          </p:cNvSpPr>
          <p:nvPr>
            <p:ph type="body" idx="1"/>
          </p:nvPr>
        </p:nvSpPr>
        <p:spPr>
          <a:xfrm>
            <a:off x="635794" y="535781"/>
            <a:ext cx="7788206" cy="3397619"/>
          </a:xfrm>
        </p:spPr>
        <p:txBody>
          <a:bodyPr/>
          <a:lstStyle/>
          <a:p>
            <a:r>
              <a:rPr lang="en-US" dirty="0"/>
              <a:t>Banked on an Internet of Things (IoT)- enabled approach for real-time monitoring of temperature, </a:t>
            </a:r>
            <a:r>
              <a:rPr lang="en-US"/>
              <a:t>relative humidity and </a:t>
            </a:r>
            <a:r>
              <a:rPr lang="en-US" dirty="0"/>
              <a:t>concentration of gas using respective cold storage </a:t>
            </a:r>
          </a:p>
          <a:p>
            <a:endParaRPr lang="en-US" dirty="0"/>
          </a:p>
          <a:p>
            <a:r>
              <a:rPr lang="en-US" b="1" u="sng" dirty="0"/>
              <a:t>Block Diagram:. </a:t>
            </a:r>
          </a:p>
          <a:p>
            <a:endParaRPr lang="en-US" dirty="0"/>
          </a:p>
          <a:p>
            <a:pPr marL="139700" indent="0">
              <a:buNone/>
            </a:pPr>
            <a:endParaRPr lang="en-IN" dirty="0"/>
          </a:p>
        </p:txBody>
      </p:sp>
      <p:pic>
        <p:nvPicPr>
          <p:cNvPr id="5" name="Picture 4">
            <a:extLst>
              <a:ext uri="{FF2B5EF4-FFF2-40B4-BE49-F238E27FC236}">
                <a16:creationId xmlns:a16="http://schemas.microsoft.com/office/drawing/2014/main" id="{6B0FB535-319F-3106-356C-42308CEDB7AA}"/>
              </a:ext>
            </a:extLst>
          </p:cNvPr>
          <p:cNvPicPr>
            <a:picLocks noChangeAspect="1"/>
          </p:cNvPicPr>
          <p:nvPr/>
        </p:nvPicPr>
        <p:blipFill rotWithShape="1">
          <a:blip r:embed="rId2"/>
          <a:srcRect t="13289" b="3774"/>
          <a:stretch/>
        </p:blipFill>
        <p:spPr>
          <a:xfrm>
            <a:off x="2478880" y="1955345"/>
            <a:ext cx="3941207" cy="2525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50187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781F-6392-5551-C5D3-051E76FC5375}"/>
              </a:ext>
            </a:extLst>
          </p:cNvPr>
          <p:cNvSpPr>
            <a:spLocks noGrp="1"/>
          </p:cNvSpPr>
          <p:nvPr>
            <p:ph type="title"/>
          </p:nvPr>
        </p:nvSpPr>
        <p:spPr/>
        <p:txBody>
          <a:bodyPr/>
          <a:lstStyle/>
          <a:p>
            <a:r>
              <a:rPr lang="en-US" sz="4000" b="1" u="sng" dirty="0">
                <a:latin typeface="Times New Roman" panose="02020603050405020304" pitchFamily="18" charset="0"/>
                <a:cs typeface="Times New Roman" panose="02020603050405020304" pitchFamily="18" charset="0"/>
                <a:sym typeface="+mn-ea"/>
              </a:rPr>
              <a:t>LITERATURE SURVEY</a:t>
            </a:r>
            <a:br>
              <a:rPr lang="en-US" sz="8800" b="1" u="sng" dirty="0">
                <a:latin typeface="Times New Roman" panose="02020603050405020304" pitchFamily="18" charset="0"/>
                <a:cs typeface="Times New Roman" panose="02020603050405020304" pitchFamily="18" charset="0"/>
                <a:sym typeface="+mn-ea"/>
              </a:rPr>
            </a:br>
            <a:endParaRPr lang="en-IN" dirty="0"/>
          </a:p>
        </p:txBody>
      </p:sp>
    </p:spTree>
    <p:extLst>
      <p:ext uri="{BB962C8B-B14F-4D97-AF65-F5344CB8AC3E}">
        <p14:creationId xmlns:p14="http://schemas.microsoft.com/office/powerpoint/2010/main" val="2480603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234395218"/>
              </p:ext>
            </p:extLst>
          </p:nvPr>
        </p:nvGraphicFramePr>
        <p:xfrm>
          <a:off x="792480" y="171450"/>
          <a:ext cx="7595112" cy="4953963"/>
        </p:xfrm>
        <a:graphic>
          <a:graphicData uri="http://schemas.openxmlformats.org/drawingml/2006/table">
            <a:tbl>
              <a:tblPr firstRow="1" bandRow="1">
                <a:tableStyleId>{5C22544A-7EE6-4342-B048-85BDC9FD1C3A}</a:tableStyleId>
              </a:tblPr>
              <a:tblGrid>
                <a:gridCol w="622935">
                  <a:extLst>
                    <a:ext uri="{9D8B030D-6E8A-4147-A177-3AD203B41FA5}">
                      <a16:colId xmlns:a16="http://schemas.microsoft.com/office/drawing/2014/main" val="20000"/>
                    </a:ext>
                  </a:extLst>
                </a:gridCol>
                <a:gridCol w="1004146">
                  <a:extLst>
                    <a:ext uri="{9D8B030D-6E8A-4147-A177-3AD203B41FA5}">
                      <a16:colId xmlns:a16="http://schemas.microsoft.com/office/drawing/2014/main" val="20001"/>
                    </a:ext>
                  </a:extLst>
                </a:gridCol>
                <a:gridCol w="1887704">
                  <a:extLst>
                    <a:ext uri="{9D8B030D-6E8A-4147-A177-3AD203B41FA5}">
                      <a16:colId xmlns:a16="http://schemas.microsoft.com/office/drawing/2014/main" val="20002"/>
                    </a:ext>
                  </a:extLst>
                </a:gridCol>
                <a:gridCol w="1564097">
                  <a:extLst>
                    <a:ext uri="{9D8B030D-6E8A-4147-A177-3AD203B41FA5}">
                      <a16:colId xmlns:a16="http://schemas.microsoft.com/office/drawing/2014/main" val="20003"/>
                    </a:ext>
                  </a:extLst>
                </a:gridCol>
                <a:gridCol w="1240491">
                  <a:extLst>
                    <a:ext uri="{9D8B030D-6E8A-4147-A177-3AD203B41FA5}">
                      <a16:colId xmlns:a16="http://schemas.microsoft.com/office/drawing/2014/main" val="20004"/>
                    </a:ext>
                  </a:extLst>
                </a:gridCol>
                <a:gridCol w="1275739">
                  <a:extLst>
                    <a:ext uri="{9D8B030D-6E8A-4147-A177-3AD203B41FA5}">
                      <a16:colId xmlns:a16="http://schemas.microsoft.com/office/drawing/2014/main" val="20005"/>
                    </a:ext>
                  </a:extLst>
                </a:gridCol>
              </a:tblGrid>
              <a:tr h="1028700">
                <a:tc>
                  <a:txBody>
                    <a:bodyPr/>
                    <a:lstStyle/>
                    <a:p>
                      <a:pPr algn="ctr"/>
                      <a:r>
                        <a:rPr lang="en-US" sz="1100" i="0" dirty="0">
                          <a:latin typeface="Times New Roman" panose="02020603050405020304" pitchFamily="18" charset="0"/>
                          <a:cs typeface="Times New Roman" panose="02020603050405020304" pitchFamily="18" charset="0"/>
                        </a:rPr>
                        <a:t>Ref No.</a:t>
                      </a:r>
                      <a:endParaRPr lang="en-IN" sz="1100" i="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sz="1100" i="0" dirty="0">
                          <a:latin typeface="Times New Roman" panose="02020603050405020304" pitchFamily="18" charset="0"/>
                          <a:cs typeface="Times New Roman" panose="02020603050405020304" pitchFamily="18" charset="0"/>
                        </a:rPr>
                        <a:t>Title of paper</a:t>
                      </a:r>
                      <a:endParaRPr lang="en-IN" sz="1100" i="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sz="1100" i="0" dirty="0">
                          <a:latin typeface="Times New Roman" panose="02020603050405020304" pitchFamily="18" charset="0"/>
                          <a:cs typeface="Times New Roman" panose="02020603050405020304" pitchFamily="18" charset="0"/>
                        </a:rPr>
                        <a:t>Abstract</a:t>
                      </a:r>
                      <a:endParaRPr lang="en-IN" sz="1100" i="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sz="1100" dirty="0">
                          <a:latin typeface="Times New Roman" panose="02020603050405020304" pitchFamily="18" charset="0"/>
                          <a:cs typeface="Times New Roman" panose="02020603050405020304" pitchFamily="18" charset="0"/>
                        </a:rPr>
                        <a:t>Outcome</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sz="1100" dirty="0">
                          <a:latin typeface="Times New Roman" panose="02020603050405020304" pitchFamily="18" charset="0"/>
                          <a:cs typeface="Times New Roman" panose="02020603050405020304" pitchFamily="18" charset="0"/>
                        </a:rPr>
                        <a:t>Methodology</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sz="1100" dirty="0">
                          <a:latin typeface="Times New Roman" panose="02020603050405020304" pitchFamily="18" charset="0"/>
                          <a:cs typeface="Times New Roman" panose="02020603050405020304" pitchFamily="18" charset="0"/>
                        </a:rPr>
                        <a:t>Research gap</a:t>
                      </a:r>
                      <a:endParaRPr lang="en-IN" sz="11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0"/>
                  </a:ext>
                </a:extLst>
              </a:tr>
              <a:tr h="3686098">
                <a:tc>
                  <a:txBody>
                    <a:bodyPr/>
                    <a:lstStyle/>
                    <a:p>
                      <a:pPr algn="ctr"/>
                      <a:r>
                        <a:rPr lang="en-US" sz="1100" i="0" dirty="0">
                          <a:solidFill>
                            <a:schemeClr val="bg1"/>
                          </a:solidFill>
                          <a:latin typeface="Times New Roman" panose="02020603050405020304" pitchFamily="18" charset="0"/>
                          <a:cs typeface="Times New Roman" panose="02020603050405020304" pitchFamily="18" charset="0"/>
                        </a:rPr>
                        <a:t>1</a:t>
                      </a:r>
                      <a:endParaRPr lang="en-IN" sz="1100" i="0" dirty="0">
                        <a:solidFill>
                          <a:schemeClr val="bg1"/>
                        </a:solidFill>
                        <a:latin typeface="Times New Roman" panose="02020603050405020304" pitchFamily="18" charset="0"/>
                        <a:cs typeface="Times New Roman" panose="02020603050405020304" pitchFamily="18" charset="0"/>
                      </a:endParaRPr>
                    </a:p>
                  </a:txBody>
                  <a:tcPr marL="68580" marR="68580" marT="34290" marB="34290"/>
                </a:tc>
                <a:tc>
                  <a:txBody>
                    <a:bodyPr/>
                    <a:lstStyle/>
                    <a:p>
                      <a:pPr algn="l">
                        <a:buClrTx/>
                        <a:buSzTx/>
                        <a:buNone/>
                      </a:pPr>
                      <a:r>
                        <a:rPr lang="en-GB" sz="900" i="0" kern="1200" dirty="0">
                          <a:solidFill>
                            <a:schemeClr val="bg1"/>
                          </a:solidFill>
                          <a:latin typeface="Times New Roman" panose="02020603050405020304" pitchFamily="18" charset="0"/>
                          <a:ea typeface="+mn-ea"/>
                          <a:cs typeface="Times New Roman" panose="02020603050405020304" pitchFamily="18" charset="0"/>
                        </a:rPr>
                        <a:t>Smart Cold Storage and Inventory Monitoring System</a:t>
                      </a:r>
                    </a:p>
                    <a:p>
                      <a:pPr algn="l">
                        <a:buClrTx/>
                        <a:buSzTx/>
                        <a:buNone/>
                      </a:pPr>
                      <a:br>
                        <a:rPr lang="en-GB" sz="900" b="0" i="0" kern="1200" dirty="0">
                          <a:solidFill>
                            <a:schemeClr val="bg1"/>
                          </a:solidFill>
                          <a:latin typeface="Times New Roman" panose="02020603050405020304" pitchFamily="18" charset="0"/>
                          <a:ea typeface="+mn-ea"/>
                          <a:cs typeface="Times New Roman" panose="02020603050405020304" pitchFamily="18" charset="0"/>
                        </a:rPr>
                      </a:br>
                      <a:endParaRPr lang="en-GB" sz="900" b="0" i="0" dirty="0">
                        <a:solidFill>
                          <a:schemeClr val="bg1"/>
                        </a:solidFill>
                        <a:latin typeface="Times New Roman" panose="02020603050405020304" pitchFamily="18" charset="0"/>
                        <a:cs typeface="Times New Roman" panose="02020603050405020304" pitchFamily="18" charset="0"/>
                      </a:endParaRPr>
                    </a:p>
                  </a:txBody>
                  <a:tcPr marL="68580" marR="68580" marT="34290" marB="34290"/>
                </a:tc>
                <a:tc>
                  <a:txBody>
                    <a:bodyPr/>
                    <a:lstStyle/>
                    <a:p>
                      <a:pPr algn="l">
                        <a:buClrTx/>
                        <a:buSzTx/>
                        <a:buFont typeface="Arial" panose="020B0604020202020204" pitchFamily="34" charset="0"/>
                        <a:buChar char="•"/>
                      </a:pPr>
                      <a:r>
                        <a:rPr lang="en-GB" sz="900" b="0" i="0" kern="1200" dirty="0">
                          <a:solidFill>
                            <a:schemeClr val="bg1"/>
                          </a:solidFill>
                          <a:latin typeface="Times New Roman" panose="02020603050405020304" pitchFamily="18" charset="0"/>
                          <a:ea typeface="+mn-ea"/>
                          <a:cs typeface="Times New Roman" panose="02020603050405020304" pitchFamily="18" charset="0"/>
                        </a:rPr>
                        <a:t>The perishable goods are often required to travel thousands of miles by land, air, water transport facilities to reach their final destination. It creates a lot of pressure on tracking the companies using the cold storage supporters for the distribution of the food and maintain a certain temperature during the entire journey.</a:t>
                      </a:r>
                    </a:p>
                    <a:p>
                      <a:pPr algn="l">
                        <a:buClrTx/>
                        <a:buSzTx/>
                        <a:buFont typeface="Arial" panose="020B0604020202020204" pitchFamily="34" charset="0"/>
                        <a:buChar char="•"/>
                      </a:pPr>
                      <a:r>
                        <a:rPr lang="en-GB" sz="900" b="0" i="0" kern="1200" dirty="0">
                          <a:solidFill>
                            <a:schemeClr val="bg1"/>
                          </a:solidFill>
                          <a:latin typeface="Times New Roman" panose="02020603050405020304" pitchFamily="18" charset="0"/>
                          <a:ea typeface="+mn-ea"/>
                          <a:cs typeface="Times New Roman" panose="02020603050405020304" pitchFamily="18" charset="0"/>
                        </a:rPr>
                        <a:t>Our system enables endless real time monitoring. It helps in controlling the losses which occur for business. As per the research India has 7645 cold storage facilities, out of these about 68% is used to store vegetables. And remaining 32% is used for storing other commodities</a:t>
                      </a:r>
                    </a:p>
                    <a:p>
                      <a:pPr algn="l">
                        <a:buClrTx/>
                        <a:buSzTx/>
                        <a:buFont typeface="Arial" panose="020B0604020202020204" pitchFamily="34" charset="0"/>
                        <a:buChar char="•"/>
                      </a:pPr>
                      <a:r>
                        <a:rPr lang="en-GB" sz="900" b="0" i="0" kern="1200" dirty="0">
                          <a:solidFill>
                            <a:schemeClr val="bg1"/>
                          </a:solidFill>
                          <a:latin typeface="Times New Roman" panose="02020603050405020304" pitchFamily="18" charset="0"/>
                          <a:ea typeface="+mn-ea"/>
                          <a:cs typeface="Times New Roman" panose="02020603050405020304" pitchFamily="18" charset="0"/>
                        </a:rPr>
                        <a:t>The proposed cold storage system Temperature and Humidity sensor, Ultrasonic sensor, Wi-Fi enabled microcontroller board and Mobile application are used.</a:t>
                      </a:r>
                    </a:p>
                  </a:txBody>
                  <a:tcPr marL="68580" marR="68580" marT="34290" marB="34290"/>
                </a:tc>
                <a:tc>
                  <a:txBody>
                    <a:bodyPr/>
                    <a:lstStyle/>
                    <a:p>
                      <a:pPr algn="l">
                        <a:buClrTx/>
                        <a:buSzTx/>
                        <a:buNone/>
                      </a:pPr>
                      <a:r>
                        <a:rPr lang="en-GB" sz="900" b="0" i="0" kern="1200" dirty="0">
                          <a:solidFill>
                            <a:schemeClr val="bg1"/>
                          </a:solidFill>
                          <a:latin typeface="Times New Roman" panose="02020603050405020304" pitchFamily="18" charset="0"/>
                          <a:ea typeface="+mn-ea"/>
                          <a:cs typeface="Times New Roman" panose="02020603050405020304" pitchFamily="18" charset="0"/>
                        </a:rPr>
                        <a:t>The implementation of an IoT -based cold storage and Inventory monitoring system leads to the optimum utilization of space and resources. It helps to track the usage pattern and power consumption of devices, minimize wastage, detect anomalies within the facility, and monitor and control the intensity of light as per the changes in daylight. An IoT -enabled monitoring solution brings terrific value to businesses and enhances profitability. To know more about how IoT -enabled cold storage and inventory monitoring helps to increase your ROI, please talk to our experts.</a:t>
                      </a:r>
                      <a:endParaRPr lang="en-GB" sz="900" i="0" dirty="0">
                        <a:solidFill>
                          <a:schemeClr val="bg1"/>
                        </a:solidFill>
                        <a:latin typeface="Times New Roman" panose="02020603050405020304" pitchFamily="18" charset="0"/>
                        <a:cs typeface="Times New Roman" panose="02020603050405020304" pitchFamily="18" charset="0"/>
                      </a:endParaRPr>
                    </a:p>
                  </a:txBody>
                  <a:tcPr marL="68580" marR="68580" marT="34290" marB="34290"/>
                </a:tc>
                <a:tc>
                  <a:txBody>
                    <a:bodyPr/>
                    <a:lstStyle/>
                    <a:p>
                      <a:pPr algn="l">
                        <a:buClrTx/>
                        <a:buSzTx/>
                        <a:buNone/>
                      </a:pPr>
                      <a:r>
                        <a:rPr lang="en-GB" sz="900" b="0" i="0" kern="1200" dirty="0">
                          <a:solidFill>
                            <a:schemeClr val="bg1"/>
                          </a:solidFill>
                          <a:latin typeface="Times New Roman" panose="02020603050405020304" pitchFamily="18" charset="0"/>
                          <a:ea typeface="+mn-ea"/>
                          <a:cs typeface="Times New Roman" panose="02020603050405020304" pitchFamily="18" charset="0"/>
                        </a:rPr>
                        <a:t>Integrating IoT, Node MCU, and IBM Watson IOT for Real-time Monitoring, Control, and Alerts for Cold Storage Management System</a:t>
                      </a:r>
                      <a:endParaRPr lang="en-GB" sz="900" i="0" dirty="0">
                        <a:solidFill>
                          <a:schemeClr val="bg1"/>
                        </a:solidFill>
                        <a:latin typeface="Times New Roman" panose="02020603050405020304" pitchFamily="18" charset="0"/>
                        <a:cs typeface="Times New Roman" panose="02020603050405020304" pitchFamily="18" charset="0"/>
                      </a:endParaRPr>
                    </a:p>
                  </a:txBody>
                  <a:tcPr marL="68580" marR="68580" marT="34290" marB="34290"/>
                </a:tc>
                <a:tc>
                  <a:txBody>
                    <a:bodyPr/>
                    <a:lstStyle/>
                    <a:p>
                      <a:pPr algn="l">
                        <a:buClrTx/>
                        <a:buSzTx/>
                        <a:buNone/>
                      </a:pPr>
                      <a:r>
                        <a:rPr lang="en-GB" sz="900" i="0" kern="1200" dirty="0">
                          <a:solidFill>
                            <a:schemeClr val="bg1"/>
                          </a:solidFill>
                          <a:latin typeface="Times New Roman" panose="02020603050405020304" pitchFamily="18" charset="0"/>
                          <a:ea typeface="+mn-ea"/>
                          <a:cs typeface="Times New Roman" panose="02020603050405020304" pitchFamily="18" charset="0"/>
                        </a:rPr>
                        <a:t>Integration of Additional Sensors:</a:t>
                      </a:r>
                      <a:r>
                        <a:rPr lang="en-GB" sz="900" b="0" i="0" kern="1200" dirty="0">
                          <a:solidFill>
                            <a:schemeClr val="bg1"/>
                          </a:solidFill>
                          <a:latin typeface="Times New Roman" panose="02020603050405020304" pitchFamily="18" charset="0"/>
                          <a:ea typeface="+mn-ea"/>
                          <a:cs typeface="Times New Roman" panose="02020603050405020304" pitchFamily="18" charset="0"/>
                        </a:rPr>
                        <a:t> While the system currently incorporates sensors for temperature, humidity, and pressure, there might be other critical parameters that can affect the quality of stored goods, such as gas levels (e.g., ethylene), light intensity, and air quality. Integrating additional sensors could provide a more comprehensive monitoring </a:t>
                      </a:r>
                      <a:endParaRPr lang="en-GB" sz="900" i="0" dirty="0">
                        <a:solidFill>
                          <a:schemeClr val="bg1"/>
                        </a:solidFill>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1"/>
                  </a:ext>
                </a:extLst>
              </a:tr>
              <a:tr h="239165">
                <a:tc>
                  <a:txBody>
                    <a:bodyPr/>
                    <a:lstStyle/>
                    <a:p>
                      <a:pPr algn="ct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l"/>
                      <a:endParaRPr lang="en-IN" sz="11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l"/>
                      <a:endParaRPr lang="en-IN" sz="1100" dirty="0">
                        <a:latin typeface="+mn-lt"/>
                        <a:cs typeface="Times New Roman" panose="02020603050405020304" pitchFamily="18" charset="0"/>
                      </a:endParaRPr>
                    </a:p>
                  </a:txBody>
                  <a:tcPr marL="68580" marR="68580" marT="34290" marB="34290"/>
                </a:tc>
                <a:tc>
                  <a:txBody>
                    <a:bodyPr/>
                    <a:lstStyle/>
                    <a:p>
                      <a:pPr algn="l"/>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l"/>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l"/>
                      <a:endParaRPr lang="en-IN" sz="8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723900" y="114300"/>
          <a:ext cx="7551420" cy="4982799"/>
        </p:xfrm>
        <a:graphic>
          <a:graphicData uri="http://schemas.openxmlformats.org/drawingml/2006/table">
            <a:tbl>
              <a:tblPr firstRow="1" bandRow="1">
                <a:tableStyleId>{5C22544A-7EE6-4342-B048-85BDC9FD1C3A}</a:tableStyleId>
              </a:tblPr>
              <a:tblGrid>
                <a:gridCol w="503746">
                  <a:extLst>
                    <a:ext uri="{9D8B030D-6E8A-4147-A177-3AD203B41FA5}">
                      <a16:colId xmlns:a16="http://schemas.microsoft.com/office/drawing/2014/main" val="20000"/>
                    </a:ext>
                  </a:extLst>
                </a:gridCol>
                <a:gridCol w="1259630">
                  <a:extLst>
                    <a:ext uri="{9D8B030D-6E8A-4147-A177-3AD203B41FA5}">
                      <a16:colId xmlns:a16="http://schemas.microsoft.com/office/drawing/2014/main" val="20001"/>
                    </a:ext>
                  </a:extLst>
                </a:gridCol>
                <a:gridCol w="1726826">
                  <a:extLst>
                    <a:ext uri="{9D8B030D-6E8A-4147-A177-3AD203B41FA5}">
                      <a16:colId xmlns:a16="http://schemas.microsoft.com/office/drawing/2014/main" val="20002"/>
                    </a:ext>
                  </a:extLst>
                </a:gridCol>
                <a:gridCol w="1388877">
                  <a:extLst>
                    <a:ext uri="{9D8B030D-6E8A-4147-A177-3AD203B41FA5}">
                      <a16:colId xmlns:a16="http://schemas.microsoft.com/office/drawing/2014/main" val="20003"/>
                    </a:ext>
                  </a:extLst>
                </a:gridCol>
                <a:gridCol w="850701">
                  <a:extLst>
                    <a:ext uri="{9D8B030D-6E8A-4147-A177-3AD203B41FA5}">
                      <a16:colId xmlns:a16="http://schemas.microsoft.com/office/drawing/2014/main" val="20004"/>
                    </a:ext>
                  </a:extLst>
                </a:gridCol>
                <a:gridCol w="1821640">
                  <a:extLst>
                    <a:ext uri="{9D8B030D-6E8A-4147-A177-3AD203B41FA5}">
                      <a16:colId xmlns:a16="http://schemas.microsoft.com/office/drawing/2014/main" val="20005"/>
                    </a:ext>
                  </a:extLst>
                </a:gridCol>
              </a:tblGrid>
              <a:tr h="370635">
                <a:tc>
                  <a:txBody>
                    <a:bodyPr/>
                    <a:lstStyle/>
                    <a:p>
                      <a:r>
                        <a:rPr lang="en-US" sz="1100" dirty="0">
                          <a:latin typeface="Times New Roman" panose="02020603050405020304" pitchFamily="18" charset="0"/>
                          <a:cs typeface="Times New Roman" panose="02020603050405020304" pitchFamily="18" charset="0"/>
                        </a:rPr>
                        <a:t>Ref No.</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r>
                        <a:rPr lang="en-US" sz="1100" dirty="0">
                          <a:latin typeface="Times New Roman" panose="02020603050405020304" pitchFamily="18" charset="0"/>
                          <a:cs typeface="Times New Roman" panose="02020603050405020304" pitchFamily="18" charset="0"/>
                        </a:rPr>
                        <a:t>Title of paper</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r>
                        <a:rPr lang="en-US" sz="1100" dirty="0">
                          <a:latin typeface="Times New Roman" panose="02020603050405020304" pitchFamily="18" charset="0"/>
                          <a:cs typeface="Times New Roman" panose="02020603050405020304" pitchFamily="18" charset="0"/>
                        </a:rPr>
                        <a:t>Abstract</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r>
                        <a:rPr lang="en-US" sz="1100" dirty="0">
                          <a:latin typeface="Times New Roman" panose="02020603050405020304" pitchFamily="18" charset="0"/>
                          <a:cs typeface="Times New Roman" panose="02020603050405020304" pitchFamily="18" charset="0"/>
                        </a:rPr>
                        <a:t>Outcome</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r>
                        <a:rPr lang="en-US" sz="1100" dirty="0">
                          <a:latin typeface="Times New Roman" panose="02020603050405020304" pitchFamily="18" charset="0"/>
                          <a:cs typeface="Times New Roman" panose="02020603050405020304" pitchFamily="18" charset="0"/>
                        </a:rPr>
                        <a:t>Methodology</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r>
                        <a:rPr lang="en-US" sz="1100" dirty="0">
                          <a:latin typeface="Times New Roman" panose="02020603050405020304" pitchFamily="18" charset="0"/>
                          <a:cs typeface="Times New Roman" panose="02020603050405020304" pitchFamily="18" charset="0"/>
                        </a:rPr>
                        <a:t>Research gap</a:t>
                      </a:r>
                      <a:endParaRPr lang="en-IN" sz="11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0"/>
                  </a:ext>
                </a:extLst>
              </a:tr>
              <a:tr h="4342719">
                <a:tc>
                  <a:txBody>
                    <a:bodyPr/>
                    <a:lstStyle/>
                    <a:p>
                      <a:r>
                        <a:rPr lang="en-US" sz="1100" dirty="0">
                          <a:solidFill>
                            <a:schemeClr val="bg1"/>
                          </a:solidFill>
                          <a:latin typeface="Times New Roman" panose="02020603050405020304" pitchFamily="18" charset="0"/>
                          <a:cs typeface="Times New Roman" panose="02020603050405020304" pitchFamily="18" charset="0"/>
                        </a:rPr>
                        <a:t>1</a:t>
                      </a:r>
                    </a:p>
                  </a:txBody>
                  <a:tcPr marL="68580" marR="68580" marT="34290" marB="34290"/>
                </a:tc>
                <a:tc>
                  <a:txBody>
                    <a:bodyPr/>
                    <a:lstStyle/>
                    <a:p>
                      <a:r>
                        <a:rPr lang="en-GB" sz="900" dirty="0">
                          <a:solidFill>
                            <a:schemeClr val="bg1"/>
                          </a:solidFill>
                          <a:latin typeface="Times New Roman" panose="02020603050405020304" pitchFamily="18" charset="0"/>
                          <a:cs typeface="Times New Roman" panose="02020603050405020304" pitchFamily="18" charset="0"/>
                        </a:rPr>
                        <a:t>Design of a Smart </a:t>
                      </a:r>
                      <a:r>
                        <a:rPr lang="en-GB" sz="900" dirty="0" err="1">
                          <a:solidFill>
                            <a:schemeClr val="bg1"/>
                          </a:solidFill>
                          <a:latin typeface="Times New Roman" panose="02020603050405020304" pitchFamily="18" charset="0"/>
                          <a:cs typeface="Times New Roman" panose="02020603050405020304" pitchFamily="18" charset="0"/>
                        </a:rPr>
                        <a:t>Iot</a:t>
                      </a:r>
                      <a:r>
                        <a:rPr lang="en-GB" sz="900" dirty="0">
                          <a:solidFill>
                            <a:schemeClr val="bg1"/>
                          </a:solidFill>
                          <a:latin typeface="Times New Roman" panose="02020603050405020304" pitchFamily="18" charset="0"/>
                          <a:cs typeface="Times New Roman" panose="02020603050405020304" pitchFamily="18" charset="0"/>
                        </a:rPr>
                        <a:t>-Based Control System For Remotely </a:t>
                      </a:r>
                    </a:p>
                    <a:p>
                      <a:r>
                        <a:rPr lang="en-GB" sz="900" dirty="0">
                          <a:solidFill>
                            <a:schemeClr val="bg1"/>
                          </a:solidFill>
                          <a:latin typeface="Times New Roman" panose="02020603050405020304" pitchFamily="18" charset="0"/>
                          <a:cs typeface="Times New Roman" panose="02020603050405020304" pitchFamily="18" charset="0"/>
                        </a:rPr>
                        <a:t>Managing Cold Storage Facilities</a:t>
                      </a:r>
                      <a:r>
                        <a:rPr lang="en-US" altLang="en-GB" sz="900" dirty="0">
                          <a:solidFill>
                            <a:schemeClr val="bg1"/>
                          </a:solidFill>
                          <a:latin typeface="Times New Roman" panose="02020603050405020304" pitchFamily="18" charset="0"/>
                          <a:cs typeface="Times New Roman" panose="02020603050405020304" pitchFamily="18" charset="0"/>
                        </a:rPr>
                        <a:t> (2022)</a:t>
                      </a:r>
                      <a:endParaRPr lang="en-GB" sz="900" dirty="0">
                        <a:solidFill>
                          <a:schemeClr val="bg1"/>
                        </a:solidFill>
                        <a:latin typeface="Times New Roman" panose="02020603050405020304" pitchFamily="18" charset="0"/>
                        <a:cs typeface="Times New Roman" panose="02020603050405020304" pitchFamily="18" charset="0"/>
                      </a:endParaRPr>
                    </a:p>
                    <a:p>
                      <a:endParaRPr lang="en-IN" sz="9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buClrTx/>
                        <a:buSzTx/>
                        <a:buFont typeface="Arial" panose="020B0604020202020204" pitchFamily="34" charset="0"/>
                        <a:buChar char="•"/>
                      </a:pPr>
                      <a:r>
                        <a:rPr lang="en-GB" sz="900" dirty="0">
                          <a:solidFill>
                            <a:schemeClr val="bg1"/>
                          </a:solidFill>
                          <a:latin typeface="Times New Roman" panose="02020603050405020304" pitchFamily="18" charset="0"/>
                          <a:cs typeface="Times New Roman" panose="02020603050405020304" pitchFamily="18" charset="0"/>
                        </a:rPr>
                        <a:t>Cold storage is deemed one of the main elements in food safety management to maintain food quality.</a:t>
                      </a:r>
                    </a:p>
                    <a:p>
                      <a:pPr algn="just">
                        <a:buClrTx/>
                        <a:buSzTx/>
                        <a:buFont typeface="Arial" panose="020B0604020202020204" pitchFamily="34" charset="0"/>
                        <a:buChar char="•"/>
                      </a:pPr>
                      <a:endParaRPr lang="en-GB" sz="900" dirty="0">
                        <a:solidFill>
                          <a:schemeClr val="bg1"/>
                        </a:solidFill>
                        <a:latin typeface="Times New Roman" panose="02020603050405020304" pitchFamily="18" charset="0"/>
                        <a:cs typeface="Times New Roman" panose="02020603050405020304" pitchFamily="18" charset="0"/>
                      </a:endParaRPr>
                    </a:p>
                    <a:p>
                      <a:pPr algn="just">
                        <a:buClrTx/>
                        <a:buSzTx/>
                        <a:buFont typeface="Arial" panose="020B0604020202020204" pitchFamily="34" charset="0"/>
                        <a:buChar char="•"/>
                      </a:pPr>
                      <a:r>
                        <a:rPr lang="en-GB" sz="900" dirty="0">
                          <a:solidFill>
                            <a:schemeClr val="bg1"/>
                          </a:solidFill>
                          <a:latin typeface="Times New Roman" panose="02020603050405020304" pitchFamily="18" charset="0"/>
                          <a:cs typeface="Times New Roman" panose="02020603050405020304" pitchFamily="18" charset="0"/>
                        </a:rPr>
                        <a:t>The temperature, relative humidity (RH), CO2,C2H4 ,and Luminosity cold storage rooms (CSRs) should be carefully controlled to ensure food quality and safety during cold storage.</a:t>
                      </a:r>
                    </a:p>
                    <a:p>
                      <a:pPr algn="just">
                        <a:buClrTx/>
                        <a:buSzTx/>
                        <a:buFont typeface="Arial" panose="020B0604020202020204" pitchFamily="34" charset="0"/>
                        <a:buChar char="•"/>
                      </a:pPr>
                      <a:endParaRPr lang="en-GB" sz="900" dirty="0">
                        <a:solidFill>
                          <a:schemeClr val="bg1"/>
                        </a:solidFill>
                        <a:latin typeface="Times New Roman" panose="02020603050405020304" pitchFamily="18" charset="0"/>
                        <a:cs typeface="Times New Roman" panose="02020603050405020304" pitchFamily="18" charset="0"/>
                      </a:endParaRPr>
                    </a:p>
                    <a:p>
                      <a:pPr algn="just">
                        <a:buClrTx/>
                        <a:buSzTx/>
                        <a:buFont typeface="Arial" panose="020B0604020202020204" pitchFamily="34" charset="0"/>
                        <a:buChar char="•"/>
                      </a:pPr>
                      <a:r>
                        <a:rPr lang="en-GB" sz="900" dirty="0">
                          <a:solidFill>
                            <a:schemeClr val="bg1"/>
                          </a:solidFill>
                          <a:latin typeface="Times New Roman" panose="02020603050405020304" pitchFamily="18" charset="0"/>
                          <a:cs typeface="Times New Roman" panose="02020603050405020304" pitchFamily="18" charset="0"/>
                        </a:rPr>
                        <a:t>These parameters affect the stored product quality, and the real-time sending of warnings is very important for early preemptive actionability against the risks that may cause damage to the components of the cold storage rooms. </a:t>
                      </a:r>
                    </a:p>
                    <a:p>
                      <a:pPr algn="just">
                        <a:buClrTx/>
                        <a:buSzTx/>
                        <a:buFont typeface="Arial" panose="020B0604020202020204" pitchFamily="34" charset="0"/>
                        <a:buChar char="•"/>
                      </a:pPr>
                      <a:endParaRPr lang="en-GB" sz="900" dirty="0">
                        <a:solidFill>
                          <a:schemeClr val="bg1"/>
                        </a:solidFill>
                        <a:latin typeface="Times New Roman" panose="02020603050405020304" pitchFamily="18" charset="0"/>
                        <a:cs typeface="Times New Roman" panose="02020603050405020304" pitchFamily="18" charset="0"/>
                      </a:endParaRPr>
                    </a:p>
                    <a:p>
                      <a:pPr algn="just">
                        <a:buClrTx/>
                        <a:buSzTx/>
                        <a:buFont typeface="Arial" panose="020B0604020202020204" pitchFamily="34" charset="0"/>
                        <a:buChar char="•"/>
                      </a:pPr>
                      <a:r>
                        <a:rPr lang="en-GB" sz="900" dirty="0">
                          <a:solidFill>
                            <a:schemeClr val="bg1"/>
                          </a:solidFill>
                          <a:latin typeface="Times New Roman" panose="02020603050405020304" pitchFamily="18" charset="0"/>
                          <a:cs typeface="Times New Roman" panose="02020603050405020304" pitchFamily="18" charset="0"/>
                        </a:rPr>
                        <a:t>T</a:t>
                      </a:r>
                      <a:r>
                        <a:rPr lang="en-US" altLang="en-GB" sz="900" dirty="0">
                          <a:solidFill>
                            <a:schemeClr val="bg1"/>
                          </a:solidFill>
                          <a:latin typeface="Times New Roman" panose="02020603050405020304" pitchFamily="18" charset="0"/>
                          <a:cs typeface="Times New Roman" panose="02020603050405020304" pitchFamily="18" charset="0"/>
                        </a:rPr>
                        <a:t>his research</a:t>
                      </a:r>
                      <a:r>
                        <a:rPr lang="en-GB" sz="900" dirty="0">
                          <a:solidFill>
                            <a:schemeClr val="bg1"/>
                          </a:solidFill>
                          <a:latin typeface="Times New Roman" panose="02020603050405020304" pitchFamily="18" charset="0"/>
                          <a:cs typeface="Times New Roman" panose="02020603050405020304" pitchFamily="18" charset="0"/>
                        </a:rPr>
                        <a:t> aimed to design and evaluate a IoT-BC system to remotely control, risk alert, and monitor the microclimate parameters, i.e., RH, temperature, CO2 , C2H4 , and light and some operating parameters</a:t>
                      </a:r>
                    </a:p>
                    <a:p>
                      <a:pPr marL="285750" indent="-285750">
                        <a:buFont typeface="Arial" panose="020B0604020202020204" pitchFamily="34" charset="0"/>
                        <a:buChar char="•"/>
                      </a:pPr>
                      <a:endParaRPr lang="en-IN" sz="9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171450" indent="-171450" algn="just">
                        <a:buFont typeface="Arial" panose="020B0604020202020204" pitchFamily="34" charset="0"/>
                        <a:buChar char="•"/>
                      </a:pPr>
                      <a:r>
                        <a:rPr lang="en-US" sz="900" dirty="0">
                          <a:solidFill>
                            <a:schemeClr val="bg1"/>
                          </a:solidFill>
                          <a:latin typeface="Times New Roman" panose="02020603050405020304" pitchFamily="18" charset="0"/>
                          <a:cs typeface="Times New Roman" panose="02020603050405020304" pitchFamily="18" charset="0"/>
                        </a:rPr>
                        <a:t>Maintaining high quality and ensuring food safety are extremely important. The present study presented a smart IoT-BC system that connects sensors, actuators, and related cold storage equipment for remote controlling, monitoring, and risk alerting to maintain food quality and components of cold storage facilities.</a:t>
                      </a:r>
                    </a:p>
                    <a:p>
                      <a:pPr marL="171450" indent="-171450" algn="just">
                        <a:buFont typeface="Arial" panose="020B0604020202020204" pitchFamily="34" charset="0"/>
                        <a:buChar char="•"/>
                      </a:pPr>
                      <a:endParaRPr lang="en-US" sz="900" dirty="0">
                        <a:solidFill>
                          <a:schemeClr val="bg1"/>
                        </a:solidFill>
                        <a:latin typeface="Times New Roman" panose="02020603050405020304" pitchFamily="18" charset="0"/>
                        <a:cs typeface="Times New Roman" panose="02020603050405020304" pitchFamily="18" charset="0"/>
                      </a:endParaRP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900" dirty="0">
                          <a:solidFill>
                            <a:schemeClr val="bg1"/>
                          </a:solidFill>
                          <a:latin typeface="Times New Roman" panose="02020603050405020304" pitchFamily="18" charset="0"/>
                          <a:cs typeface="Times New Roman" panose="02020603050405020304" pitchFamily="18" charset="0"/>
                        </a:rPr>
                        <a:t>This research recommend IoT-BC technology to manage cold storage facilities to maintain the high quality and safety of the stored food due to its positive impacts on the characteristics of stored fruits and the potential of remote control and monitoring of cold storage facilities.</a:t>
                      </a:r>
                      <a:endParaRPr lang="en-IN" sz="900" dirty="0">
                        <a:solidFill>
                          <a:schemeClr val="bg1"/>
                        </a:solidFill>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GB" sz="900" b="0" i="0" kern="1200" dirty="0">
                          <a:solidFill>
                            <a:schemeClr val="bg1"/>
                          </a:solidFill>
                          <a:effectLst/>
                          <a:latin typeface="Times New Roman" panose="02020603050405020304" pitchFamily="18" charset="0"/>
                          <a:ea typeface="+mn-ea"/>
                          <a:cs typeface="Times New Roman" panose="02020603050405020304" pitchFamily="18" charset="0"/>
                        </a:rPr>
                        <a:t>Real-time Remote Monitoring and Control System for Cold Storage Using IoT, </a:t>
                      </a:r>
                      <a:r>
                        <a:rPr lang="en-GB" sz="900" b="0" i="0" kern="1200" dirty="0" err="1">
                          <a:solidFill>
                            <a:schemeClr val="bg1"/>
                          </a:solidFill>
                          <a:effectLst/>
                          <a:latin typeface="Times New Roman" panose="02020603050405020304" pitchFamily="18" charset="0"/>
                          <a:ea typeface="+mn-ea"/>
                          <a:cs typeface="Times New Roman" panose="02020603050405020304" pitchFamily="18" charset="0"/>
                        </a:rPr>
                        <a:t>ThingSpeak</a:t>
                      </a:r>
                      <a:r>
                        <a:rPr lang="en-GB" sz="900" b="0" i="0" kern="1200" dirty="0">
                          <a:solidFill>
                            <a:schemeClr val="bg1"/>
                          </a:solidFill>
                          <a:effectLst/>
                          <a:latin typeface="Times New Roman" panose="02020603050405020304" pitchFamily="18" charset="0"/>
                          <a:ea typeface="+mn-ea"/>
                          <a:cs typeface="Times New Roman" panose="02020603050405020304" pitchFamily="18" charset="0"/>
                        </a:rPr>
                        <a:t>, </a:t>
                      </a:r>
                      <a:r>
                        <a:rPr lang="en-US" altLang="en-GB" sz="900" b="0" i="0" kern="1200" dirty="0">
                          <a:solidFill>
                            <a:schemeClr val="bg1"/>
                          </a:solidFill>
                          <a:effectLst/>
                          <a:latin typeface="Times New Roman" panose="02020603050405020304" pitchFamily="18" charset="0"/>
                          <a:ea typeface="+mn-ea"/>
                          <a:cs typeface="Times New Roman" panose="02020603050405020304" pitchFamily="18" charset="0"/>
                        </a:rPr>
                        <a:t>&amp; </a:t>
                      </a:r>
                      <a:r>
                        <a:rPr lang="en-GB" sz="900" b="0" i="0" kern="1200" dirty="0">
                          <a:solidFill>
                            <a:schemeClr val="bg1"/>
                          </a:solidFill>
                          <a:effectLst/>
                          <a:latin typeface="Times New Roman" panose="02020603050405020304" pitchFamily="18" charset="0"/>
                          <a:ea typeface="+mn-ea"/>
                          <a:cs typeface="Times New Roman" panose="02020603050405020304" pitchFamily="18" charset="0"/>
                        </a:rPr>
                        <a:t>MATLAB Analytics"</a:t>
                      </a:r>
                      <a:endParaRPr lang="en-IN" sz="900" i="0" dirty="0">
                        <a:solidFill>
                          <a:schemeClr val="bg1"/>
                        </a:solidFill>
                        <a:latin typeface="Times New Roman" panose="02020603050405020304" pitchFamily="18" charset="0"/>
                        <a:cs typeface="Times New Roman" panose="02020603050405020304" pitchFamily="18" charset="0"/>
                      </a:endParaRPr>
                    </a:p>
                  </a:txBody>
                  <a:tcPr marL="68580" marR="68580" marT="34290" marB="34290"/>
                </a:tc>
                <a:tc>
                  <a:txBody>
                    <a:bodyPr/>
                    <a:lstStyle/>
                    <a:p>
                      <a:pPr algn="l"/>
                      <a:r>
                        <a:rPr lang="en-GB" sz="900" b="1" i="0" kern="1200" dirty="0">
                          <a:solidFill>
                            <a:schemeClr val="bg1"/>
                          </a:solidFill>
                          <a:effectLst/>
                          <a:latin typeface="Times New Roman" panose="02020603050405020304" pitchFamily="18" charset="0"/>
                          <a:ea typeface="+mn-ea"/>
                          <a:cs typeface="Times New Roman" panose="02020603050405020304" pitchFamily="18" charset="0"/>
                        </a:rPr>
                        <a:t>Scalability and Robustness:</a:t>
                      </a:r>
                      <a:r>
                        <a:rPr lang="en-GB" sz="900" b="0" i="0" kern="1200" dirty="0">
                          <a:solidFill>
                            <a:schemeClr val="bg1"/>
                          </a:solidFill>
                          <a:effectLst/>
                          <a:latin typeface="Times New Roman" panose="02020603050405020304" pitchFamily="18" charset="0"/>
                          <a:ea typeface="+mn-ea"/>
                          <a:cs typeface="Times New Roman" panose="02020603050405020304" pitchFamily="18" charset="0"/>
                        </a:rPr>
                        <a:t> While the current system demonstrates the feasibility of real-time monitoring and control of a single cold storage room, there may be a need to explore how well the system can scale to handle multiple cold storage rooms in a larger facility or across different locations. Additionally, the robustness of the system under varying conditions, such as network connectivity issues or sensor failures, should be investigated</a:t>
                      </a:r>
                      <a:r>
                        <a:rPr lang="en-GB" sz="900" b="0" i="0" kern="1200" dirty="0">
                          <a:solidFill>
                            <a:schemeClr val="dk1"/>
                          </a:solidFill>
                          <a:effectLst/>
                          <a:latin typeface="Times New Roman" panose="02020603050405020304" pitchFamily="18" charset="0"/>
                          <a:ea typeface="+mn-ea"/>
                          <a:cs typeface="Times New Roman" panose="02020603050405020304" pitchFamily="18" charset="0"/>
                        </a:rPr>
                        <a:t>.</a:t>
                      </a:r>
                      <a:endParaRPr lang="en-IN" sz="9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1"/>
                  </a:ext>
                </a:extLst>
              </a:tr>
              <a:tr h="216786">
                <a:tc>
                  <a:txBody>
                    <a:bodyPr/>
                    <a:lstStyle/>
                    <a:p>
                      <a:r>
                        <a:rPr lang="en-US" sz="1100" dirty="0">
                          <a:latin typeface="Times New Roman" panose="02020603050405020304" pitchFamily="18" charset="0"/>
                          <a:cs typeface="Times New Roman" panose="02020603050405020304" pitchFamily="18" charset="0"/>
                        </a:rPr>
                        <a:t>2</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endParaRPr lang="en-IN" sz="8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l"/>
                      <a:endParaRPr lang="en-IN" sz="800" dirty="0">
                        <a:latin typeface="Times New Roman" panose="02020603050405020304" pitchFamily="18" charset="0"/>
                        <a:cs typeface="Times New Roman" panose="02020603050405020304" pitchFamily="18" charset="0"/>
                      </a:endParaRPr>
                    </a:p>
                  </a:txBody>
                  <a:tcPr marL="68580" marR="68580" marT="34290" marB="34290"/>
                </a:tc>
                <a:tc>
                  <a:txBody>
                    <a:bodyPr/>
                    <a:lstStyle/>
                    <a:p>
                      <a:endParaRPr lang="en-IN" sz="800" dirty="0">
                        <a:solidFill>
                          <a:schemeClr val="bg1"/>
                        </a:solidFill>
                        <a:latin typeface="Times New Roman" panose="02020603050405020304" pitchFamily="18" charset="0"/>
                        <a:cs typeface="Times New Roman" panose="02020603050405020304" pitchFamily="18" charset="0"/>
                      </a:endParaRPr>
                    </a:p>
                  </a:txBody>
                  <a:tcPr marL="68580" marR="68580" marT="34290" marB="34290"/>
                </a:tc>
                <a:tc>
                  <a:txBody>
                    <a:bodyPr/>
                    <a:lstStyle/>
                    <a:p>
                      <a:endParaRPr lang="en-IN" sz="1100" b="0" i="0" dirty="0">
                        <a:latin typeface="Times New Roman" panose="02020603050405020304" pitchFamily="18" charset="0"/>
                        <a:cs typeface="Times New Roman" panose="02020603050405020304" pitchFamily="18" charset="0"/>
                      </a:endParaRPr>
                    </a:p>
                  </a:txBody>
                  <a:tcPr marL="68580" marR="68580" marT="34290" marB="34290"/>
                </a:tc>
                <a:tc>
                  <a:txBody>
                    <a:bodyPr/>
                    <a:lstStyle/>
                    <a:p>
                      <a:endParaRPr lang="en-IN" sz="1100" dirty="0">
                        <a:latin typeface="+mj-lt"/>
                        <a:cs typeface="Times New Roman" panose="02020603050405020304" pitchFamily="18" charset="0"/>
                      </a:endParaRPr>
                    </a:p>
                  </a:txBody>
                  <a:tcPr marL="68580" marR="68580" marT="34290" marB="34290"/>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180" y="1029177"/>
            <a:ext cx="6525558" cy="3817143"/>
          </a:xfrm>
        </p:spPr>
        <p:txBody>
          <a:bodyPr>
            <a:noAutofit/>
          </a:bodyPr>
          <a:lstStyle/>
          <a:p>
            <a:pPr algn="just"/>
            <a:r>
              <a:rPr lang="en-US" sz="1650" dirty="0">
                <a:latin typeface="Times New Roman" panose="02020603050405020304" pitchFamily="18" charset="0"/>
                <a:cs typeface="Times New Roman" panose="02020603050405020304" pitchFamily="18" charset="0"/>
              </a:rPr>
              <a:t>Maintaining high quality and ensuring food safety are extremely important. The present study presented a smart IoT-BC system that connects sensors, actuators, and related cold storage equipment for remote controlling, monitoring, and risk alerting to maintain food quality and components of cold storage facilities.</a:t>
            </a:r>
          </a:p>
          <a:p>
            <a:pPr algn="just"/>
            <a:endParaRPr lang="en-US" sz="1650" dirty="0">
              <a:latin typeface="Times New Roman" panose="02020603050405020304" pitchFamily="18" charset="0"/>
              <a:cs typeface="Times New Roman" panose="02020603050405020304" pitchFamily="18" charset="0"/>
            </a:endParaRPr>
          </a:p>
          <a:p>
            <a:pPr algn="just"/>
            <a:r>
              <a:rPr lang="en-US" sz="1650" dirty="0">
                <a:latin typeface="Times New Roman" panose="02020603050405020304" pitchFamily="18" charset="0"/>
                <a:cs typeface="Times New Roman" panose="02020603050405020304" pitchFamily="18" charset="0"/>
              </a:rPr>
              <a:t>As per the case study, the cloud-based IoT system to control and monitor the microclimate, i.e., RH, temperature, CO2, C2H4, and interior light for a commercial-sized CSR, to extend the shelf life a the quality of the date fruit.</a:t>
            </a:r>
          </a:p>
          <a:p>
            <a:pPr algn="just"/>
            <a:endParaRPr lang="en-US" sz="1650" dirty="0">
              <a:latin typeface="Times New Roman" panose="02020603050405020304" pitchFamily="18" charset="0"/>
              <a:cs typeface="Times New Roman" panose="02020603050405020304" pitchFamily="18" charset="0"/>
            </a:endParaRPr>
          </a:p>
          <a:p>
            <a:pPr algn="just"/>
            <a:r>
              <a:rPr lang="en-US" sz="1650" dirty="0">
                <a:latin typeface="Times New Roman" panose="02020603050405020304" pitchFamily="18" charset="0"/>
                <a:cs typeface="Times New Roman" panose="02020603050405020304" pitchFamily="18" charset="0"/>
              </a:rPr>
              <a:t>IoT-BC technology to manage cold storage facilities to maintain the high quality and safety of the stored food due to its positive impacts on the characteristics of stored fruits and the potential of remote control and monitoring of cold storage facilities. </a:t>
            </a:r>
            <a:endParaRPr lang="en-IN" sz="1650" dirty="0">
              <a:latin typeface="Times New Roman" panose="02020603050405020304" pitchFamily="18" charset="0"/>
              <a:cs typeface="Times New Roman" panose="02020603050405020304" pitchFamily="18" charset="0"/>
            </a:endParaRPr>
          </a:p>
          <a:p>
            <a:pPr marL="0" indent="0" algn="just">
              <a:buNone/>
            </a:pPr>
            <a:endParaRPr lang="en-IN" sz="975" dirty="0">
              <a:latin typeface="Times New Roman" panose="02020603050405020304" pitchFamily="18" charset="0"/>
              <a:cs typeface="Times New Roman" panose="02020603050405020304" pitchFamily="18" charset="0"/>
            </a:endParaRPr>
          </a:p>
        </p:txBody>
      </p:sp>
      <p:sp>
        <p:nvSpPr>
          <p:cNvPr id="6" name="Title 1"/>
          <p:cNvSpPr>
            <a:spLocks noGrp="1"/>
          </p:cNvSpPr>
          <p:nvPr>
            <p:ph type="title"/>
          </p:nvPr>
        </p:nvSpPr>
        <p:spPr>
          <a:xfrm>
            <a:off x="1793538" y="0"/>
            <a:ext cx="6172200" cy="857250"/>
          </a:xfrm>
        </p:spPr>
        <p:txBody>
          <a:bodyPr>
            <a:normAutofit/>
          </a:bodyPr>
          <a:lstStyle/>
          <a:p>
            <a:r>
              <a:rPr lang="en-US" u="sng" dirty="0">
                <a:latin typeface="Times New Roman" panose="02020603050405020304" pitchFamily="18" charset="0"/>
                <a:cs typeface="Times New Roman" panose="02020603050405020304" pitchFamily="18" charset="0"/>
              </a:rPr>
              <a:t>Outcome of Literature Surv</a:t>
            </a:r>
            <a:r>
              <a:rPr lang="en-US" dirty="0">
                <a:latin typeface="Times New Roman" panose="02020603050405020304" pitchFamily="18" charset="0"/>
                <a:cs typeface="Times New Roman" panose="02020603050405020304" pitchFamily="18" charset="0"/>
              </a:rPr>
              <a:t>ey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9C985-8569-B4E9-EDA9-338C7182710C}"/>
              </a:ext>
            </a:extLst>
          </p:cNvPr>
          <p:cNvSpPr>
            <a:spLocks noGrp="1"/>
          </p:cNvSpPr>
          <p:nvPr>
            <p:ph type="title"/>
          </p:nvPr>
        </p:nvSpPr>
        <p:spPr>
          <a:xfrm>
            <a:off x="-29334" y="475320"/>
            <a:ext cx="7995375" cy="682081"/>
          </a:xfrm>
        </p:spPr>
        <p:txBody>
          <a:bodyPr/>
          <a:lstStyle/>
          <a:p>
            <a:r>
              <a:rPr lang="en-IN" b="1" u="sng" dirty="0">
                <a:latin typeface="Aldhabi" panose="01000000000000000000" pitchFamily="2" charset="-78"/>
                <a:cs typeface="Aldhabi" panose="01000000000000000000" pitchFamily="2" charset="-78"/>
              </a:rPr>
              <a:t>Block Diagram</a:t>
            </a:r>
          </a:p>
        </p:txBody>
      </p:sp>
      <p:pic>
        <p:nvPicPr>
          <p:cNvPr id="4" name="Picture 3">
            <a:extLst>
              <a:ext uri="{FF2B5EF4-FFF2-40B4-BE49-F238E27FC236}">
                <a16:creationId xmlns:a16="http://schemas.microsoft.com/office/drawing/2014/main" id="{4D4B5870-72D3-3F7F-391E-82DE5BA3C673}"/>
              </a:ext>
            </a:extLst>
          </p:cNvPr>
          <p:cNvPicPr>
            <a:picLocks noChangeAspect="1"/>
          </p:cNvPicPr>
          <p:nvPr/>
        </p:nvPicPr>
        <p:blipFill>
          <a:blip r:embed="rId2"/>
          <a:stretch>
            <a:fillRect/>
          </a:stretch>
        </p:blipFill>
        <p:spPr>
          <a:xfrm>
            <a:off x="2728913" y="1157401"/>
            <a:ext cx="2959156" cy="36579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98753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BF7E7-7123-EF62-5AA2-5EEF7D2161D1}"/>
              </a:ext>
            </a:extLst>
          </p:cNvPr>
          <p:cNvSpPr>
            <a:spLocks noGrp="1"/>
          </p:cNvSpPr>
          <p:nvPr>
            <p:ph type="title"/>
          </p:nvPr>
        </p:nvSpPr>
        <p:spPr>
          <a:xfrm>
            <a:off x="555693" y="243801"/>
            <a:ext cx="2201795" cy="520581"/>
          </a:xfrm>
        </p:spPr>
        <p:txBody>
          <a:bodyPr/>
          <a:lstStyle/>
          <a:p>
            <a:r>
              <a:rPr lang="en-IN" sz="1800" b="1" u="sng" dirty="0"/>
              <a:t>Methodology</a:t>
            </a:r>
          </a:p>
        </p:txBody>
      </p:sp>
      <p:sp>
        <p:nvSpPr>
          <p:cNvPr id="3" name="Text Placeholder 2">
            <a:extLst>
              <a:ext uri="{FF2B5EF4-FFF2-40B4-BE49-F238E27FC236}">
                <a16:creationId xmlns:a16="http://schemas.microsoft.com/office/drawing/2014/main" id="{E9A44C56-EA16-DBC8-C6B1-E93E00A0AE24}"/>
              </a:ext>
            </a:extLst>
          </p:cNvPr>
          <p:cNvSpPr>
            <a:spLocks noGrp="1"/>
          </p:cNvSpPr>
          <p:nvPr>
            <p:ph type="body" idx="1"/>
          </p:nvPr>
        </p:nvSpPr>
        <p:spPr>
          <a:xfrm>
            <a:off x="555693" y="764382"/>
            <a:ext cx="7788206" cy="3068563"/>
          </a:xfrm>
        </p:spPr>
        <p:txBody>
          <a:bodyPr/>
          <a:lstStyle/>
          <a:p>
            <a:pPr algn="l">
              <a:buFont typeface="+mj-lt"/>
              <a:buAutoNum type="arabicPeriod"/>
            </a:pPr>
            <a:r>
              <a:rPr lang="en-US" sz="1600" b="0" i="0" dirty="0">
                <a:solidFill>
                  <a:schemeClr val="tx1"/>
                </a:solidFill>
                <a:effectLst/>
                <a:latin typeface="Times New Roman" panose="02020603050405020304" pitchFamily="18" charset="0"/>
                <a:cs typeface="Times New Roman" panose="02020603050405020304" pitchFamily="18" charset="0"/>
              </a:rPr>
              <a:t>The project's objective is to develop a remote cold storage monitoring system using sensors, an ESP32 microcontroller, and a GSM module for preserving perishable goods.</a:t>
            </a:r>
          </a:p>
          <a:p>
            <a:pPr algn="l">
              <a:buFont typeface="+mj-lt"/>
              <a:buAutoNum type="arabicPeriod"/>
            </a:pPr>
            <a:endParaRPr lang="en-US" sz="1600" b="0" i="0" dirty="0">
              <a:solidFill>
                <a:schemeClr val="tx1"/>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600" b="0" i="0" dirty="0">
                <a:solidFill>
                  <a:schemeClr val="tx1"/>
                </a:solidFill>
                <a:effectLst/>
                <a:latin typeface="Times New Roman" panose="02020603050405020304" pitchFamily="18" charset="0"/>
                <a:cs typeface="Times New Roman" panose="02020603050405020304" pitchFamily="18" charset="0"/>
              </a:rPr>
              <a:t>Sensors like DHT11 and MQ-3 are connected and calibrated for accurate temperature, humidity, and gas readings.</a:t>
            </a:r>
          </a:p>
          <a:p>
            <a:pPr algn="l">
              <a:buFont typeface="+mj-lt"/>
              <a:buAutoNum type="arabicPeriod"/>
            </a:pPr>
            <a:endParaRPr lang="en-US" sz="1600" b="0" i="0" dirty="0">
              <a:solidFill>
                <a:schemeClr val="tx1"/>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600" b="0" i="0" dirty="0">
                <a:solidFill>
                  <a:schemeClr val="tx1"/>
                </a:solidFill>
                <a:effectLst/>
                <a:latin typeface="Times New Roman" panose="02020603050405020304" pitchFamily="18" charset="0"/>
                <a:cs typeface="Times New Roman" panose="02020603050405020304" pitchFamily="18" charset="0"/>
              </a:rPr>
              <a:t>Collected data is processed by the ESP32, and continuous monitoring against predefined thresholds ensures prompt breach detection.</a:t>
            </a:r>
          </a:p>
          <a:p>
            <a:pPr algn="l">
              <a:buFont typeface="+mj-lt"/>
              <a:buAutoNum type="arabicPeriod"/>
            </a:pPr>
            <a:endParaRPr lang="en-US" sz="1600" b="0" i="0" dirty="0">
              <a:solidFill>
                <a:schemeClr val="tx1"/>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600" b="0" i="0" dirty="0">
                <a:solidFill>
                  <a:schemeClr val="tx1"/>
                </a:solidFill>
                <a:effectLst/>
                <a:latin typeface="Times New Roman" panose="02020603050405020304" pitchFamily="18" charset="0"/>
                <a:cs typeface="Times New Roman" panose="02020603050405020304" pitchFamily="18" charset="0"/>
              </a:rPr>
              <a:t>A  GSM module sends real-time SMS alerts when temperature or gas thresholds are exceeded, minimizing redundancy in alert notifications.</a:t>
            </a:r>
          </a:p>
          <a:p>
            <a:pPr algn="l">
              <a:buFont typeface="+mj-lt"/>
              <a:buAutoNum type="arabicPeriod"/>
            </a:pPr>
            <a:endParaRPr lang="en-US" sz="1600" b="0" i="0" dirty="0">
              <a:solidFill>
                <a:schemeClr val="tx1"/>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600" b="0" i="0" dirty="0">
                <a:solidFill>
                  <a:schemeClr val="tx1"/>
                </a:solidFill>
                <a:effectLst/>
                <a:latin typeface="Times New Roman" panose="02020603050405020304" pitchFamily="18" charset="0"/>
                <a:cs typeface="Times New Roman" panose="02020603050405020304" pitchFamily="18" charset="0"/>
              </a:rPr>
              <a:t>Data is securely stored and visualized using the </a:t>
            </a:r>
            <a:r>
              <a:rPr lang="en-US" sz="1600" b="0" i="0" dirty="0" err="1">
                <a:solidFill>
                  <a:schemeClr val="tx1"/>
                </a:solidFill>
                <a:effectLst/>
                <a:latin typeface="Times New Roman" panose="02020603050405020304" pitchFamily="18" charset="0"/>
                <a:cs typeface="Times New Roman" panose="02020603050405020304" pitchFamily="18" charset="0"/>
              </a:rPr>
              <a:t>ThingSpeak</a:t>
            </a:r>
            <a:r>
              <a:rPr lang="en-US" sz="1600" b="0" i="0" dirty="0">
                <a:solidFill>
                  <a:schemeClr val="tx1"/>
                </a:solidFill>
                <a:effectLst/>
                <a:latin typeface="Times New Roman" panose="02020603050405020304" pitchFamily="18" charset="0"/>
                <a:cs typeface="Times New Roman" panose="02020603050405020304" pitchFamily="18" charset="0"/>
              </a:rPr>
              <a:t> cloud platform, with security measures to restrict access to authorized users only.</a:t>
            </a:r>
            <a:endParaRPr lang="en-IN" dirty="0"/>
          </a:p>
        </p:txBody>
      </p:sp>
    </p:spTree>
    <p:extLst>
      <p:ext uri="{BB962C8B-B14F-4D97-AF65-F5344CB8AC3E}">
        <p14:creationId xmlns:p14="http://schemas.microsoft.com/office/powerpoint/2010/main" val="167604311"/>
      </p:ext>
    </p:extLst>
  </p:cSld>
  <p:clrMapOvr>
    <a:masterClrMapping/>
  </p:clrMapOvr>
</p:sld>
</file>

<file path=ppt/theme/theme1.xml><?xml version="1.0" encoding="utf-8"?>
<a:theme xmlns:a="http://schemas.openxmlformats.org/drawingml/2006/main" name="Artificial Intelligence (AI) Technology Project Proposal Infographics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548</TotalTime>
  <Words>1301</Words>
  <Application>Microsoft Office PowerPoint</Application>
  <PresentationFormat>On-screen Show (16:9)</PresentationFormat>
  <Paragraphs>113</Paragraphs>
  <Slides>21</Slides>
  <Notes>2</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Artificial Intelligence (AI) Technology Project Proposal Infographics by Slidesgo</vt:lpstr>
      <vt:lpstr>                  Department of Electrical, Electronics and Communication Engineering GITAM Deemed to be University, Bengaluru</vt:lpstr>
      <vt:lpstr>Introduction</vt:lpstr>
      <vt:lpstr>PowerPoint Presentation</vt:lpstr>
      <vt:lpstr>LITERATURE SURVEY </vt:lpstr>
      <vt:lpstr>PowerPoint Presentation</vt:lpstr>
      <vt:lpstr>PowerPoint Presentation</vt:lpstr>
      <vt:lpstr>Outcome of Literature Survey</vt:lpstr>
      <vt:lpstr>Block Diagram</vt:lpstr>
      <vt:lpstr>Methodology</vt:lpstr>
      <vt:lpstr>PowerPoint Presentation</vt:lpstr>
      <vt:lpstr>PowerPoint Presentation</vt:lpstr>
      <vt:lpstr>Objectives</vt:lpstr>
      <vt:lpstr>Results:</vt:lpstr>
      <vt:lpstr>PowerPoint Presentation</vt:lpstr>
      <vt:lpstr>Applications:</vt:lpstr>
      <vt:lpstr>Conclusion:</vt:lpstr>
      <vt:lpstr>CODE</vt:lpstr>
      <vt:lpstr>PowerPoint Presentation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GITAM Deemed to be University, Bengaluru</dc:title>
  <dc:creator>NARASIMHA KL</dc:creator>
  <cp:lastModifiedBy>lkaranam@gitam.in</cp:lastModifiedBy>
  <cp:revision>7</cp:revision>
  <dcterms:modified xsi:type="dcterms:W3CDTF">2024-12-26T09:45:06Z</dcterms:modified>
</cp:coreProperties>
</file>